
<file path=[Content_Types].xml><?xml version="1.0" encoding="utf-8"?>
<Types xmlns="http://schemas.openxmlformats.org/package/2006/content-types">
  <Default Extension="xml" ContentType="application/xml"/>
  <Default Extension="wmv" ContentType="video/unknown"/>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5"/>
  </p:notesMasterIdLst>
  <p:sldIdLst>
    <p:sldId id="256" r:id="rId3"/>
    <p:sldId id="257" r:id="rId4"/>
    <p:sldId id="259" r:id="rId5"/>
    <p:sldId id="260" r:id="rId6"/>
    <p:sldId id="261" r:id="rId7"/>
    <p:sldId id="279"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4" r:id="rId24"/>
  </p:sldIdLst>
  <p:sldSz cx="9144000" cy="5143500" type="screen16x9"/>
  <p:notesSz cx="7559675" cy="10691813"/>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982" autoAdjust="0"/>
  </p:normalViewPr>
  <p:slideViewPr>
    <p:cSldViewPr snapToGrid="0" snapToObjects="1">
      <p:cViewPr>
        <p:scale>
          <a:sx n="114" d="100"/>
          <a:sy n="114" d="100"/>
        </p:scale>
        <p:origin x="-944" y="-4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C4813A8-2447-4C26-9D2C-60E4066501C3}" type="datetimeFigureOut">
              <a:rPr lang="en-US"/>
              <a:t>29/03/15</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A008D93-56C1-4B19-BE49-5295351C47D6}" type="slidenum">
              <a:rPr lang="en-US"/>
              <a:t>‹#›</a:t>
            </a:fld>
            <a:endParaRPr lang="en-US"/>
          </a:p>
        </p:txBody>
      </p:sp>
    </p:spTree>
    <p:extLst>
      <p:ext uri="{BB962C8B-B14F-4D97-AF65-F5344CB8AC3E}">
        <p14:creationId xmlns:p14="http://schemas.microsoft.com/office/powerpoint/2010/main" val="287593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a:t>
            </a:fld>
            <a:endParaRPr lang="en-US"/>
          </a:p>
        </p:txBody>
      </p:sp>
    </p:spTree>
    <p:extLst>
      <p:ext uri="{BB962C8B-B14F-4D97-AF65-F5344CB8AC3E}">
        <p14:creationId xmlns:p14="http://schemas.microsoft.com/office/powerpoint/2010/main" val="3421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provide</a:t>
            </a:r>
            <a:r>
              <a:rPr lang="en-US" baseline="0" dirty="0" smtClean="0"/>
              <a:t> you with more insight of cell interaction</a:t>
            </a:r>
            <a:endParaRPr lang="en-US" dirty="0" smtClean="0"/>
          </a:p>
          <a:p>
            <a:endParaRPr lang="en-US" dirty="0" smtClean="0"/>
          </a:p>
          <a:p>
            <a:r>
              <a:rPr lang="en-US" dirty="0" smtClean="0"/>
              <a:t>This</a:t>
            </a:r>
            <a:r>
              <a:rPr lang="en-US" baseline="0" dirty="0" smtClean="0"/>
              <a:t> figures illustrates how we have detected a collision between cells but I am not going to explain the process as it is not very interesting. </a:t>
            </a:r>
          </a:p>
          <a:p>
            <a:endParaRPr lang="en-US" baseline="0" dirty="0" smtClean="0"/>
          </a:p>
          <a:p>
            <a:r>
              <a:rPr lang="en-US" baseline="0" dirty="0" smtClean="0"/>
              <a:t>However understanding how cell collides is far more pertinent. We have used a </a:t>
            </a:r>
            <a:r>
              <a:rPr lang="en-US" b="1" baseline="0" dirty="0" smtClean="0"/>
              <a:t>modulated pool ball model</a:t>
            </a:r>
            <a:r>
              <a:rPr lang="en-US" baseline="0" dirty="0" smtClean="0"/>
              <a:t>. Because cells rub against each other they loose energy. We have modulated the formula for the </a:t>
            </a:r>
            <a:r>
              <a:rPr lang="en-US" b="1" baseline="0" dirty="0" smtClean="0"/>
              <a:t>momentum conservation by a g factor</a:t>
            </a:r>
            <a:r>
              <a:rPr lang="en-US" baseline="0" dirty="0" smtClean="0"/>
              <a:t>. When a cell touches either a wall or another cell, the transmitted momentum is multiplied by this factor. </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10</a:t>
            </a:fld>
            <a:endParaRPr lang="en-US"/>
          </a:p>
        </p:txBody>
      </p:sp>
    </p:spTree>
    <p:extLst>
      <p:ext uri="{BB962C8B-B14F-4D97-AF65-F5344CB8AC3E}">
        <p14:creationId xmlns:p14="http://schemas.microsoft.com/office/powerpoint/2010/main" val="919521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illustrates how we have modeled a</a:t>
            </a:r>
            <a:r>
              <a:rPr lang="en-US" baseline="0" dirty="0" smtClean="0"/>
              <a:t> cell wall interaction. Cell m0 wants to move but is going to touch the wall before ending its move. The user can choose what kind of behavior he wants for the walls. It can be either killing, absorbing or reflecting. In the case of reflection, we put the cell at the border and change both its s</a:t>
            </a:r>
            <a:r>
              <a:rPr lang="en-US" baseline="0" dirty="0" smtClean="0"/>
              <a:t>peed and its direction. We still use here the modulated pool ball model. </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11</a:t>
            </a:fld>
            <a:endParaRPr lang="en-US"/>
          </a:p>
        </p:txBody>
      </p:sp>
    </p:spTree>
    <p:extLst>
      <p:ext uri="{BB962C8B-B14F-4D97-AF65-F5344CB8AC3E}">
        <p14:creationId xmlns:p14="http://schemas.microsoft.com/office/powerpoint/2010/main" val="323921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 part of the body is injured, we have assumed that it will emit ligands. We assumed that those injuries will behave like ligand sources. We needed therefore to model the sources behavior. We have used two kind of diffusion:</a:t>
            </a:r>
          </a:p>
          <a:p>
            <a:pPr marL="171450" indent="-171450">
              <a:buFont typeface="Arial"/>
              <a:buChar char="•"/>
            </a:pPr>
            <a:r>
              <a:rPr lang="en-US" baseline="0" dirty="0" smtClean="0"/>
              <a:t>Sustained</a:t>
            </a:r>
          </a:p>
          <a:p>
            <a:pPr marL="171450" indent="-171450">
              <a:buFont typeface="Arial"/>
              <a:buChar char="•"/>
            </a:pPr>
            <a:r>
              <a:rPr lang="en-US" baseline="0" dirty="0" err="1" smtClean="0"/>
              <a:t>Unsustained</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12</a:t>
            </a:fld>
            <a:endParaRPr lang="en-US"/>
          </a:p>
        </p:txBody>
      </p:sp>
    </p:spTree>
    <p:extLst>
      <p:ext uri="{BB962C8B-B14F-4D97-AF65-F5344CB8AC3E}">
        <p14:creationId xmlns:p14="http://schemas.microsoft.com/office/powerpoint/2010/main" val="163750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illustrates the</a:t>
            </a:r>
            <a:r>
              <a:rPr lang="en-US" baseline="0" dirty="0" smtClean="0"/>
              <a:t> difference between sources behavior. </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13</a:t>
            </a:fld>
            <a:endParaRPr lang="en-US"/>
          </a:p>
        </p:txBody>
      </p:sp>
    </p:spTree>
    <p:extLst>
      <p:ext uri="{BB962C8B-B14F-4D97-AF65-F5344CB8AC3E}">
        <p14:creationId xmlns:p14="http://schemas.microsoft.com/office/powerpoint/2010/main" val="75205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14</a:t>
            </a:fld>
            <a:endParaRPr lang="en-US"/>
          </a:p>
        </p:txBody>
      </p:sp>
    </p:spTree>
    <p:extLst>
      <p:ext uri="{BB962C8B-B14F-4D97-AF65-F5344CB8AC3E}">
        <p14:creationId xmlns:p14="http://schemas.microsoft.com/office/powerpoint/2010/main" val="312547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15</a:t>
            </a:fld>
            <a:endParaRPr lang="en-US"/>
          </a:p>
        </p:txBody>
      </p:sp>
    </p:spTree>
    <p:extLst>
      <p:ext uri="{BB962C8B-B14F-4D97-AF65-F5344CB8AC3E}">
        <p14:creationId xmlns:p14="http://schemas.microsoft.com/office/powerpoint/2010/main" val="3739610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16</a:t>
            </a:fld>
            <a:endParaRPr lang="en-US"/>
          </a:p>
        </p:txBody>
      </p:sp>
    </p:spTree>
    <p:extLst>
      <p:ext uri="{BB962C8B-B14F-4D97-AF65-F5344CB8AC3E}">
        <p14:creationId xmlns:p14="http://schemas.microsoft.com/office/powerpoint/2010/main" val="105336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17</a:t>
            </a:fld>
            <a:endParaRPr lang="en-US"/>
          </a:p>
        </p:txBody>
      </p:sp>
    </p:spTree>
    <p:extLst>
      <p:ext uri="{BB962C8B-B14F-4D97-AF65-F5344CB8AC3E}">
        <p14:creationId xmlns:p14="http://schemas.microsoft.com/office/powerpoint/2010/main" val="2211562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18</a:t>
            </a:fld>
            <a:endParaRPr lang="en-US"/>
          </a:p>
        </p:txBody>
      </p:sp>
    </p:spTree>
    <p:extLst>
      <p:ext uri="{BB962C8B-B14F-4D97-AF65-F5344CB8AC3E}">
        <p14:creationId xmlns:p14="http://schemas.microsoft.com/office/powerpoint/2010/main" val="2227225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19</a:t>
            </a:fld>
            <a:endParaRPr lang="en-US"/>
          </a:p>
        </p:txBody>
      </p:sp>
    </p:spTree>
    <p:extLst>
      <p:ext uri="{BB962C8B-B14F-4D97-AF65-F5344CB8AC3E}">
        <p14:creationId xmlns:p14="http://schemas.microsoft.com/office/powerpoint/2010/main" val="202175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2</a:t>
            </a:fld>
            <a:endParaRPr lang="en-US"/>
          </a:p>
        </p:txBody>
      </p:sp>
    </p:spTree>
    <p:extLst>
      <p:ext uri="{BB962C8B-B14F-4D97-AF65-F5344CB8AC3E}">
        <p14:creationId xmlns:p14="http://schemas.microsoft.com/office/powerpoint/2010/main" val="1651643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20</a:t>
            </a:fld>
            <a:endParaRPr lang="en-US"/>
          </a:p>
        </p:txBody>
      </p:sp>
    </p:spTree>
    <p:extLst>
      <p:ext uri="{BB962C8B-B14F-4D97-AF65-F5344CB8AC3E}">
        <p14:creationId xmlns:p14="http://schemas.microsoft.com/office/powerpoint/2010/main" val="948192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21</a:t>
            </a:fld>
            <a:endParaRPr lang="en-US"/>
          </a:p>
        </p:txBody>
      </p:sp>
    </p:spTree>
    <p:extLst>
      <p:ext uri="{BB962C8B-B14F-4D97-AF65-F5344CB8AC3E}">
        <p14:creationId xmlns:p14="http://schemas.microsoft.com/office/powerpoint/2010/main" val="292417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22</a:t>
            </a:fld>
            <a:endParaRPr lang="en-US"/>
          </a:p>
        </p:txBody>
      </p:sp>
    </p:spTree>
    <p:extLst>
      <p:ext uri="{BB962C8B-B14F-4D97-AF65-F5344CB8AC3E}">
        <p14:creationId xmlns:p14="http://schemas.microsoft.com/office/powerpoint/2010/main" val="605991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3</a:t>
            </a:fld>
            <a:endParaRPr lang="en-US"/>
          </a:p>
        </p:txBody>
      </p:sp>
    </p:spTree>
    <p:extLst>
      <p:ext uri="{BB962C8B-B14F-4D97-AF65-F5344CB8AC3E}">
        <p14:creationId xmlns:p14="http://schemas.microsoft.com/office/powerpoint/2010/main" val="133600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4</a:t>
            </a:fld>
            <a:endParaRPr lang="en-US"/>
          </a:p>
        </p:txBody>
      </p:sp>
    </p:spTree>
    <p:extLst>
      <p:ext uri="{BB962C8B-B14F-4D97-AF65-F5344CB8AC3E}">
        <p14:creationId xmlns:p14="http://schemas.microsoft.com/office/powerpoint/2010/main" val="320755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5</a:t>
            </a:fld>
            <a:endParaRPr lang="en-US"/>
          </a:p>
        </p:txBody>
      </p:sp>
    </p:spTree>
    <p:extLst>
      <p:ext uri="{BB962C8B-B14F-4D97-AF65-F5344CB8AC3E}">
        <p14:creationId xmlns:p14="http://schemas.microsoft.com/office/powerpoint/2010/main" val="3702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6</a:t>
            </a:fld>
            <a:endParaRPr lang="en-US"/>
          </a:p>
        </p:txBody>
      </p:sp>
    </p:spTree>
    <p:extLst>
      <p:ext uri="{BB962C8B-B14F-4D97-AF65-F5344CB8AC3E}">
        <p14:creationId xmlns:p14="http://schemas.microsoft.com/office/powerpoint/2010/main" val="3639379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08D93-56C1-4B19-BE49-5295351C47D6}" type="slidenum">
              <a:rPr lang="en-US"/>
              <a:t>7</a:t>
            </a:fld>
            <a:endParaRPr lang="en-US"/>
          </a:p>
        </p:txBody>
      </p:sp>
    </p:spTree>
    <p:extLst>
      <p:ext uri="{BB962C8B-B14F-4D97-AF65-F5344CB8AC3E}">
        <p14:creationId xmlns:p14="http://schemas.microsoft.com/office/powerpoint/2010/main" val="337091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I am first going to explain how cell moves,</a:t>
            </a:r>
            <a:r>
              <a:rPr lang="en-GB" baseline="0" noProof="0" dirty="0" smtClean="0"/>
              <a:t> then how we can make them bounce against other cells or against walls and finally I am going to explain how the environment is modelled</a:t>
            </a:r>
            <a:endParaRPr lang="en-GB" noProof="0" dirty="0" smtClean="0"/>
          </a:p>
          <a:p>
            <a:endParaRPr lang="en-GB" noProof="0" dirty="0" smtClean="0"/>
          </a:p>
          <a:p>
            <a:r>
              <a:rPr lang="en-GB" noProof="0" dirty="0" smtClean="0"/>
              <a:t>Cells</a:t>
            </a:r>
            <a:r>
              <a:rPr lang="en-GB" baseline="0" noProof="0" dirty="0" smtClean="0"/>
              <a:t> move according to ligand concentration. They have a input number of</a:t>
            </a:r>
            <a:r>
              <a:rPr lang="en-GB" b="1" baseline="0" noProof="0" dirty="0" smtClean="0"/>
              <a:t> ligand receptors </a:t>
            </a:r>
            <a:r>
              <a:rPr lang="en-GB" baseline="0" noProof="0" dirty="0" smtClean="0"/>
              <a:t>as illustrated on the schema. We have assumed that cells go toward the direction with the highest ligand concentration. The concentration is captured by ligand receptors. We want to model here the choice of the direction of the movement.</a:t>
            </a:r>
          </a:p>
          <a:p>
            <a:endParaRPr lang="en-GB" baseline="0" noProof="0" dirty="0" smtClean="0"/>
          </a:p>
          <a:p>
            <a:r>
              <a:rPr lang="en-GB" baseline="0" noProof="0" dirty="0" smtClean="0"/>
              <a:t>We used a </a:t>
            </a:r>
            <a:r>
              <a:rPr lang="en-GB" sz="1400" b="1" baseline="0" noProof="0" dirty="0" smtClean="0"/>
              <a:t>Persistent Bias Random Walk model </a:t>
            </a:r>
            <a:r>
              <a:rPr lang="en-GB" baseline="0" noProof="0" dirty="0" smtClean="0"/>
              <a:t>for cell movement. Therefore we have introduced two parameters the user can specify. The user can increase the randomness of a specific cell type and choose how much he wants the movement to be persistent. </a:t>
            </a:r>
          </a:p>
          <a:p>
            <a:endParaRPr lang="en-GB" baseline="0" noProof="0" dirty="0" smtClean="0"/>
          </a:p>
          <a:p>
            <a:r>
              <a:rPr lang="en-GB" sz="1200" b="1" kern="1200" baseline="0" noProof="0" dirty="0" smtClean="0">
                <a:solidFill>
                  <a:schemeClr val="tx1"/>
                </a:solidFill>
                <a:latin typeface="+mn-lt"/>
                <a:ea typeface="+mn-ea"/>
                <a:cs typeface="+mn-cs"/>
              </a:rPr>
              <a:t>S</a:t>
            </a:r>
            <a:r>
              <a:rPr lang="en-GB" sz="1200" b="1" kern="1200" noProof="0" dirty="0" smtClean="0">
                <a:solidFill>
                  <a:schemeClr val="tx1"/>
                </a:solidFill>
                <a:latin typeface="+mn-lt"/>
                <a:ea typeface="+mn-ea"/>
                <a:cs typeface="+mn-cs"/>
              </a:rPr>
              <a:t>ince cells may be limited in how much ligand they can detect</a:t>
            </a:r>
            <a:r>
              <a:rPr lang="en-GB" sz="1200" kern="1200" noProof="0" dirty="0" smtClean="0">
                <a:solidFill>
                  <a:schemeClr val="tx1"/>
                </a:solidFill>
                <a:latin typeface="+mn-lt"/>
                <a:ea typeface="+mn-ea"/>
                <a:cs typeface="+mn-cs"/>
              </a:rPr>
              <a:t>, we give the user the option of specifying </a:t>
            </a:r>
            <a:r>
              <a:rPr lang="en-GB" sz="1200" kern="1200" baseline="0" noProof="0" dirty="0" smtClean="0">
                <a:solidFill>
                  <a:schemeClr val="tx1"/>
                </a:solidFill>
                <a:latin typeface="+mn-lt"/>
                <a:ea typeface="+mn-ea"/>
                <a:cs typeface="+mn-cs"/>
              </a:rPr>
              <a:t>thresholds to make cell choose its direction correctly. </a:t>
            </a:r>
          </a:p>
          <a:p>
            <a:pPr marL="171450" indent="-171450">
              <a:buFont typeface="Arial"/>
              <a:buChar char="•"/>
            </a:pPr>
            <a:r>
              <a:rPr lang="en-GB" sz="1200" kern="1200" baseline="0" noProof="0" dirty="0" smtClean="0">
                <a:solidFill>
                  <a:schemeClr val="tx1"/>
                </a:solidFill>
                <a:latin typeface="+mn-lt"/>
                <a:ea typeface="+mn-ea"/>
                <a:cs typeface="+mn-cs"/>
              </a:rPr>
              <a:t>The concentration ratio between the highest concentration divided by the mean concentration needs to be above the detectable ratio</a:t>
            </a:r>
          </a:p>
          <a:p>
            <a:pPr marL="171450" indent="-171450">
              <a:buFont typeface="Arial"/>
              <a:buChar char="•"/>
            </a:pPr>
            <a:r>
              <a:rPr lang="en-GB" sz="1200" kern="1200" baseline="0" noProof="0" dirty="0" smtClean="0">
                <a:solidFill>
                  <a:schemeClr val="tx1"/>
                </a:solidFill>
                <a:latin typeface="+mn-lt"/>
                <a:ea typeface="+mn-ea"/>
                <a:cs typeface="+mn-cs"/>
              </a:rPr>
              <a:t>The maximum concentration needs to be above the inertia threshold, we assume that the cell is then within the niche</a:t>
            </a:r>
          </a:p>
          <a:p>
            <a:pPr marL="171450" indent="-171450">
              <a:buFont typeface="Arial"/>
              <a:buChar char="•"/>
            </a:pPr>
            <a:endParaRPr lang="en-GB" sz="1200" kern="1200" baseline="0" noProof="0" dirty="0" smtClean="0">
              <a:solidFill>
                <a:schemeClr val="tx1"/>
              </a:solidFill>
              <a:latin typeface="+mn-lt"/>
              <a:ea typeface="+mn-ea"/>
              <a:cs typeface="+mn-cs"/>
            </a:endParaRPr>
          </a:p>
          <a:p>
            <a:pPr marL="0" indent="0">
              <a:buFont typeface="Arial"/>
              <a:buNone/>
            </a:pPr>
            <a:r>
              <a:rPr lang="en-GB" sz="1200" kern="1200" baseline="0" noProof="0" dirty="0" smtClean="0">
                <a:solidFill>
                  <a:schemeClr val="tx1"/>
                </a:solidFill>
                <a:latin typeface="+mn-lt"/>
                <a:ea typeface="+mn-ea"/>
                <a:cs typeface="+mn-cs"/>
              </a:rPr>
              <a:t>If the concentration does not reach both thresholds the cell will have a persistent random movement. No direction will be favoured. </a:t>
            </a:r>
            <a:endParaRPr lang="en-GB" noProof="0" dirty="0"/>
          </a:p>
        </p:txBody>
      </p:sp>
      <p:sp>
        <p:nvSpPr>
          <p:cNvPr id="4" name="Slide Number Placeholder 3"/>
          <p:cNvSpPr>
            <a:spLocks noGrp="1"/>
          </p:cNvSpPr>
          <p:nvPr>
            <p:ph type="sldNum" sz="quarter" idx="10"/>
          </p:nvPr>
        </p:nvSpPr>
        <p:spPr/>
        <p:txBody>
          <a:bodyPr/>
          <a:lstStyle/>
          <a:p>
            <a:fld id="{DA008D93-56C1-4B19-BE49-5295351C47D6}" type="slidenum">
              <a:rPr lang="en-US"/>
              <a:t>8</a:t>
            </a:fld>
            <a:endParaRPr lang="en-US"/>
          </a:p>
        </p:txBody>
      </p:sp>
    </p:spTree>
    <p:extLst>
      <p:ext uri="{BB962C8B-B14F-4D97-AF65-F5344CB8AC3E}">
        <p14:creationId xmlns:p14="http://schemas.microsoft.com/office/powerpoint/2010/main" val="208729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we know where the cell has to go, we can model its further behavior against walls or other cells. This algorithm explain the ballistics of the cell. </a:t>
            </a:r>
          </a:p>
          <a:p>
            <a:r>
              <a:rPr lang="en-US" baseline="0" dirty="0" smtClean="0"/>
              <a:t>Explanation of the algorithm…</a:t>
            </a:r>
            <a:endParaRPr lang="en-US" dirty="0"/>
          </a:p>
        </p:txBody>
      </p:sp>
      <p:sp>
        <p:nvSpPr>
          <p:cNvPr id="4" name="Slide Number Placeholder 3"/>
          <p:cNvSpPr>
            <a:spLocks noGrp="1"/>
          </p:cNvSpPr>
          <p:nvPr>
            <p:ph type="sldNum" sz="quarter" idx="10"/>
          </p:nvPr>
        </p:nvSpPr>
        <p:spPr/>
        <p:txBody>
          <a:bodyPr/>
          <a:lstStyle/>
          <a:p>
            <a:fld id="{DA008D93-56C1-4B19-BE49-5295351C47D6}" type="slidenum">
              <a:rPr lang="en-US"/>
              <a:t>9</a:t>
            </a:fld>
            <a:endParaRPr lang="en-US"/>
          </a:p>
        </p:txBody>
      </p:sp>
    </p:spTree>
    <p:extLst>
      <p:ext uri="{BB962C8B-B14F-4D97-AF65-F5344CB8AC3E}">
        <p14:creationId xmlns:p14="http://schemas.microsoft.com/office/powerpoint/2010/main" val="177935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457200" y="1200240"/>
            <a:ext cx="8228880" cy="1776600"/>
          </a:xfrm>
          <a:prstGeom prst="rect">
            <a:avLst/>
          </a:prstGeom>
        </p:spPr>
        <p:txBody>
          <a:bodyPr lIns="0" tIns="0" rIns="0" bIns="0"/>
          <a:lstStyle/>
          <a:p>
            <a:endParaRPr/>
          </a:p>
        </p:txBody>
      </p:sp>
      <p:sp>
        <p:nvSpPr>
          <p:cNvPr id="28" name="PlaceHolder 3"/>
          <p:cNvSpPr>
            <a:spLocks noGrp="1"/>
          </p:cNvSpPr>
          <p:nvPr>
            <p:ph type="body"/>
          </p:nvPr>
        </p:nvSpPr>
        <p:spPr>
          <a:xfrm>
            <a:off x="457200" y="3146040"/>
            <a:ext cx="8228880" cy="177660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30"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31"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32" name="PlaceHolder 4"/>
          <p:cNvSpPr>
            <a:spLocks noGrp="1"/>
          </p:cNvSpPr>
          <p:nvPr>
            <p:ph type="body"/>
          </p:nvPr>
        </p:nvSpPr>
        <p:spPr>
          <a:xfrm>
            <a:off x="4673880" y="3146040"/>
            <a:ext cx="4015440" cy="1776600"/>
          </a:xfrm>
          <a:prstGeom prst="rect">
            <a:avLst/>
          </a:prstGeom>
        </p:spPr>
        <p:txBody>
          <a:bodyPr lIns="0" tIns="0" rIns="0" bIns="0"/>
          <a:lstStyle/>
          <a:p>
            <a:endParaRPr/>
          </a:p>
        </p:txBody>
      </p:sp>
      <p:sp>
        <p:nvSpPr>
          <p:cNvPr id="33" name="PlaceHolder 5"/>
          <p:cNvSpPr>
            <a:spLocks noGrp="1"/>
          </p:cNvSpPr>
          <p:nvPr>
            <p:ph type="body"/>
          </p:nvPr>
        </p:nvSpPr>
        <p:spPr>
          <a:xfrm>
            <a:off x="457200" y="3146040"/>
            <a:ext cx="4015440" cy="177660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35" name="PlaceHolder 2"/>
          <p:cNvSpPr>
            <a:spLocks noGrp="1"/>
          </p:cNvSpPr>
          <p:nvPr>
            <p:ph type="body"/>
          </p:nvPr>
        </p:nvSpPr>
        <p:spPr>
          <a:xfrm>
            <a:off x="457200" y="1200240"/>
            <a:ext cx="8228880" cy="3724920"/>
          </a:xfrm>
          <a:prstGeom prst="rect">
            <a:avLst/>
          </a:prstGeom>
        </p:spPr>
        <p:txBody>
          <a:bodyPr lIns="0" tIns="0" rIns="0" bIns="0"/>
          <a:lstStyle/>
          <a:p>
            <a:endParaRPr/>
          </a:p>
        </p:txBody>
      </p:sp>
      <p:sp>
        <p:nvSpPr>
          <p:cNvPr id="36" name="PlaceHolder 3"/>
          <p:cNvSpPr>
            <a:spLocks noGrp="1"/>
          </p:cNvSpPr>
          <p:nvPr>
            <p:ph type="body"/>
          </p:nvPr>
        </p:nvSpPr>
        <p:spPr>
          <a:xfrm>
            <a:off x="457200" y="1200240"/>
            <a:ext cx="8228880" cy="3724920"/>
          </a:xfrm>
          <a:prstGeom prst="rect">
            <a:avLst/>
          </a:prstGeom>
        </p:spPr>
        <p:txBody>
          <a:bodyPr lIns="0" tIns="0" rIns="0" bIns="0"/>
          <a:lstStyle/>
          <a:p>
            <a:endParaRPr/>
          </a:p>
        </p:txBody>
      </p:sp>
      <p:pic>
        <p:nvPicPr>
          <p:cNvPr id="37" name="Image 36"/>
          <p:cNvPicPr/>
          <p:nvPr/>
        </p:nvPicPr>
        <p:blipFill>
          <a:blip r:embed="rId2"/>
          <a:stretch>
            <a:fillRect/>
          </a:stretch>
        </p:blipFill>
        <p:spPr>
          <a:xfrm>
            <a:off x="2237400" y="1199880"/>
            <a:ext cx="4668480" cy="3724920"/>
          </a:xfrm>
          <a:prstGeom prst="rect">
            <a:avLst/>
          </a:prstGeom>
          <a:ln>
            <a:noFill/>
          </a:ln>
        </p:spPr>
      </p:pic>
      <p:pic>
        <p:nvPicPr>
          <p:cNvPr id="38" name="Image 37"/>
          <p:cNvPicPr/>
          <p:nvPr/>
        </p:nvPicPr>
        <p:blipFill>
          <a:blip r:embed="rId2"/>
          <a:stretch>
            <a:fillRect/>
          </a:stretch>
        </p:blipFill>
        <p:spPr>
          <a:xfrm>
            <a:off x="2237400" y="1199880"/>
            <a:ext cx="4668480" cy="372492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44" name="PlaceHolder 2"/>
          <p:cNvSpPr>
            <a:spLocks noGrp="1"/>
          </p:cNvSpPr>
          <p:nvPr>
            <p:ph type="subTitle"/>
          </p:nvPr>
        </p:nvSpPr>
        <p:spPr>
          <a:xfrm>
            <a:off x="457200" y="1200240"/>
            <a:ext cx="8228880" cy="372528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46" name="PlaceHolder 2"/>
          <p:cNvSpPr>
            <a:spLocks noGrp="1"/>
          </p:cNvSpPr>
          <p:nvPr>
            <p:ph type="body"/>
          </p:nvPr>
        </p:nvSpPr>
        <p:spPr>
          <a:xfrm>
            <a:off x="457200" y="1200240"/>
            <a:ext cx="8228880" cy="372492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48" name="PlaceHolder 2"/>
          <p:cNvSpPr>
            <a:spLocks noGrp="1"/>
          </p:cNvSpPr>
          <p:nvPr>
            <p:ph type="body"/>
          </p:nvPr>
        </p:nvSpPr>
        <p:spPr>
          <a:xfrm>
            <a:off x="457200" y="1200240"/>
            <a:ext cx="4015440" cy="3724920"/>
          </a:xfrm>
          <a:prstGeom prst="rect">
            <a:avLst/>
          </a:prstGeom>
        </p:spPr>
        <p:txBody>
          <a:bodyPr lIns="0" tIns="0" rIns="0" bIns="0"/>
          <a:lstStyle/>
          <a:p>
            <a:endParaRPr/>
          </a:p>
        </p:txBody>
      </p:sp>
      <p:sp>
        <p:nvSpPr>
          <p:cNvPr id="49" name="PlaceHolder 3"/>
          <p:cNvSpPr>
            <a:spLocks noGrp="1"/>
          </p:cNvSpPr>
          <p:nvPr>
            <p:ph type="body"/>
          </p:nvPr>
        </p:nvSpPr>
        <p:spPr>
          <a:xfrm>
            <a:off x="4673880" y="1200240"/>
            <a:ext cx="4015440" cy="372492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920"/>
            <a:ext cx="8228880" cy="39751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53"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54" name="PlaceHolder 3"/>
          <p:cNvSpPr>
            <a:spLocks noGrp="1"/>
          </p:cNvSpPr>
          <p:nvPr>
            <p:ph type="body"/>
          </p:nvPr>
        </p:nvSpPr>
        <p:spPr>
          <a:xfrm>
            <a:off x="457200" y="3146040"/>
            <a:ext cx="4015440" cy="1776600"/>
          </a:xfrm>
          <a:prstGeom prst="rect">
            <a:avLst/>
          </a:prstGeom>
        </p:spPr>
        <p:txBody>
          <a:bodyPr lIns="0" tIns="0" rIns="0" bIns="0"/>
          <a:lstStyle/>
          <a:p>
            <a:endParaRPr/>
          </a:p>
        </p:txBody>
      </p:sp>
      <p:sp>
        <p:nvSpPr>
          <p:cNvPr id="55" name="PlaceHolder 4"/>
          <p:cNvSpPr>
            <a:spLocks noGrp="1"/>
          </p:cNvSpPr>
          <p:nvPr>
            <p:ph type="body"/>
          </p:nvPr>
        </p:nvSpPr>
        <p:spPr>
          <a:xfrm>
            <a:off x="4673880" y="1200240"/>
            <a:ext cx="4015440" cy="372492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457200" y="1200240"/>
            <a:ext cx="8228880" cy="372528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57" name="PlaceHolder 2"/>
          <p:cNvSpPr>
            <a:spLocks noGrp="1"/>
          </p:cNvSpPr>
          <p:nvPr>
            <p:ph type="body"/>
          </p:nvPr>
        </p:nvSpPr>
        <p:spPr>
          <a:xfrm>
            <a:off x="457200" y="1200240"/>
            <a:ext cx="4015440" cy="3724920"/>
          </a:xfrm>
          <a:prstGeom prst="rect">
            <a:avLst/>
          </a:prstGeom>
        </p:spPr>
        <p:txBody>
          <a:bodyPr lIns="0" tIns="0" rIns="0" bIns="0"/>
          <a:lstStyle/>
          <a:p>
            <a:endParaRPr/>
          </a:p>
        </p:txBody>
      </p:sp>
      <p:sp>
        <p:nvSpPr>
          <p:cNvPr id="58"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59" name="PlaceHolder 4"/>
          <p:cNvSpPr>
            <a:spLocks noGrp="1"/>
          </p:cNvSpPr>
          <p:nvPr>
            <p:ph type="body"/>
          </p:nvPr>
        </p:nvSpPr>
        <p:spPr>
          <a:xfrm>
            <a:off x="4673880" y="3146040"/>
            <a:ext cx="4015440" cy="177660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61"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62"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63" name="PlaceHolder 4"/>
          <p:cNvSpPr>
            <a:spLocks noGrp="1"/>
          </p:cNvSpPr>
          <p:nvPr>
            <p:ph type="body"/>
          </p:nvPr>
        </p:nvSpPr>
        <p:spPr>
          <a:xfrm>
            <a:off x="457200" y="3146040"/>
            <a:ext cx="8228880" cy="177660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65" name="PlaceHolder 2"/>
          <p:cNvSpPr>
            <a:spLocks noGrp="1"/>
          </p:cNvSpPr>
          <p:nvPr>
            <p:ph type="body"/>
          </p:nvPr>
        </p:nvSpPr>
        <p:spPr>
          <a:xfrm>
            <a:off x="457200" y="1200240"/>
            <a:ext cx="8228880" cy="1776600"/>
          </a:xfrm>
          <a:prstGeom prst="rect">
            <a:avLst/>
          </a:prstGeom>
        </p:spPr>
        <p:txBody>
          <a:bodyPr lIns="0" tIns="0" rIns="0" bIns="0"/>
          <a:lstStyle/>
          <a:p>
            <a:endParaRPr/>
          </a:p>
        </p:txBody>
      </p:sp>
      <p:sp>
        <p:nvSpPr>
          <p:cNvPr id="66" name="PlaceHolder 3"/>
          <p:cNvSpPr>
            <a:spLocks noGrp="1"/>
          </p:cNvSpPr>
          <p:nvPr>
            <p:ph type="body"/>
          </p:nvPr>
        </p:nvSpPr>
        <p:spPr>
          <a:xfrm>
            <a:off x="457200" y="3146040"/>
            <a:ext cx="8228880" cy="177660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68"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69"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70" name="PlaceHolder 4"/>
          <p:cNvSpPr>
            <a:spLocks noGrp="1"/>
          </p:cNvSpPr>
          <p:nvPr>
            <p:ph type="body"/>
          </p:nvPr>
        </p:nvSpPr>
        <p:spPr>
          <a:xfrm>
            <a:off x="4673880" y="3146040"/>
            <a:ext cx="4015440" cy="1776600"/>
          </a:xfrm>
          <a:prstGeom prst="rect">
            <a:avLst/>
          </a:prstGeom>
        </p:spPr>
        <p:txBody>
          <a:bodyPr lIns="0" tIns="0" rIns="0" bIns="0"/>
          <a:lstStyle/>
          <a:p>
            <a:endParaRPr/>
          </a:p>
        </p:txBody>
      </p:sp>
      <p:sp>
        <p:nvSpPr>
          <p:cNvPr id="71" name="PlaceHolder 5"/>
          <p:cNvSpPr>
            <a:spLocks noGrp="1"/>
          </p:cNvSpPr>
          <p:nvPr>
            <p:ph type="body"/>
          </p:nvPr>
        </p:nvSpPr>
        <p:spPr>
          <a:xfrm>
            <a:off x="457200" y="3146040"/>
            <a:ext cx="4015440" cy="177660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73" name="PlaceHolder 2"/>
          <p:cNvSpPr>
            <a:spLocks noGrp="1"/>
          </p:cNvSpPr>
          <p:nvPr>
            <p:ph type="body"/>
          </p:nvPr>
        </p:nvSpPr>
        <p:spPr>
          <a:xfrm>
            <a:off x="457200" y="1200240"/>
            <a:ext cx="8228880" cy="3724920"/>
          </a:xfrm>
          <a:prstGeom prst="rect">
            <a:avLst/>
          </a:prstGeom>
        </p:spPr>
        <p:txBody>
          <a:bodyPr lIns="0" tIns="0" rIns="0" bIns="0"/>
          <a:lstStyle/>
          <a:p>
            <a:endParaRPr/>
          </a:p>
        </p:txBody>
      </p:sp>
      <p:sp>
        <p:nvSpPr>
          <p:cNvPr id="74" name="PlaceHolder 3"/>
          <p:cNvSpPr>
            <a:spLocks noGrp="1"/>
          </p:cNvSpPr>
          <p:nvPr>
            <p:ph type="body"/>
          </p:nvPr>
        </p:nvSpPr>
        <p:spPr>
          <a:xfrm>
            <a:off x="457200" y="1200240"/>
            <a:ext cx="8228880" cy="3724920"/>
          </a:xfrm>
          <a:prstGeom prst="rect">
            <a:avLst/>
          </a:prstGeom>
        </p:spPr>
        <p:txBody>
          <a:bodyPr lIns="0" tIns="0" rIns="0" bIns="0"/>
          <a:lstStyle/>
          <a:p>
            <a:endParaRPr/>
          </a:p>
        </p:txBody>
      </p:sp>
      <p:pic>
        <p:nvPicPr>
          <p:cNvPr id="75" name="Image 74"/>
          <p:cNvPicPr/>
          <p:nvPr/>
        </p:nvPicPr>
        <p:blipFill>
          <a:blip r:embed="rId2"/>
          <a:stretch>
            <a:fillRect/>
          </a:stretch>
        </p:blipFill>
        <p:spPr>
          <a:xfrm>
            <a:off x="2237400" y="1199880"/>
            <a:ext cx="4668480" cy="3724920"/>
          </a:xfrm>
          <a:prstGeom prst="rect">
            <a:avLst/>
          </a:prstGeom>
          <a:ln>
            <a:noFill/>
          </a:ln>
        </p:spPr>
      </p:pic>
      <p:pic>
        <p:nvPicPr>
          <p:cNvPr id="76" name="Image 75"/>
          <p:cNvPicPr/>
          <p:nvPr/>
        </p:nvPicPr>
        <p:blipFill>
          <a:blip r:embed="rId2"/>
          <a:stretch>
            <a:fillRect/>
          </a:stretch>
        </p:blipFill>
        <p:spPr>
          <a:xfrm>
            <a:off x="2237400" y="1199880"/>
            <a:ext cx="4668480" cy="372492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8" name="PlaceHolder 2"/>
          <p:cNvSpPr>
            <a:spLocks noGrp="1"/>
          </p:cNvSpPr>
          <p:nvPr>
            <p:ph type="body"/>
          </p:nvPr>
        </p:nvSpPr>
        <p:spPr>
          <a:xfrm>
            <a:off x="457200" y="1200240"/>
            <a:ext cx="8228880" cy="372492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10" name="PlaceHolder 2"/>
          <p:cNvSpPr>
            <a:spLocks noGrp="1"/>
          </p:cNvSpPr>
          <p:nvPr>
            <p:ph type="body"/>
          </p:nvPr>
        </p:nvSpPr>
        <p:spPr>
          <a:xfrm>
            <a:off x="457200" y="1200240"/>
            <a:ext cx="4015440" cy="3724920"/>
          </a:xfrm>
          <a:prstGeom prst="rect">
            <a:avLst/>
          </a:prstGeom>
        </p:spPr>
        <p:txBody>
          <a:bodyPr lIns="0" tIns="0" rIns="0" bIns="0"/>
          <a:lstStyle/>
          <a:p>
            <a:endParaRPr/>
          </a:p>
        </p:txBody>
      </p:sp>
      <p:sp>
        <p:nvSpPr>
          <p:cNvPr id="11" name="PlaceHolder 3"/>
          <p:cNvSpPr>
            <a:spLocks noGrp="1"/>
          </p:cNvSpPr>
          <p:nvPr>
            <p:ph type="body"/>
          </p:nvPr>
        </p:nvSpPr>
        <p:spPr>
          <a:xfrm>
            <a:off x="4673880" y="1200240"/>
            <a:ext cx="4015440" cy="372492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8880" cy="39751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15"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16" name="PlaceHolder 3"/>
          <p:cNvSpPr>
            <a:spLocks noGrp="1"/>
          </p:cNvSpPr>
          <p:nvPr>
            <p:ph type="body"/>
          </p:nvPr>
        </p:nvSpPr>
        <p:spPr>
          <a:xfrm>
            <a:off x="457200" y="3146040"/>
            <a:ext cx="4015440" cy="1776600"/>
          </a:xfrm>
          <a:prstGeom prst="rect">
            <a:avLst/>
          </a:prstGeom>
        </p:spPr>
        <p:txBody>
          <a:bodyPr lIns="0" tIns="0" rIns="0" bIns="0"/>
          <a:lstStyle/>
          <a:p>
            <a:endParaRPr/>
          </a:p>
        </p:txBody>
      </p:sp>
      <p:sp>
        <p:nvSpPr>
          <p:cNvPr id="17" name="PlaceHolder 4"/>
          <p:cNvSpPr>
            <a:spLocks noGrp="1"/>
          </p:cNvSpPr>
          <p:nvPr>
            <p:ph type="body"/>
          </p:nvPr>
        </p:nvSpPr>
        <p:spPr>
          <a:xfrm>
            <a:off x="4673880" y="1200240"/>
            <a:ext cx="4015440" cy="372492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19" name="PlaceHolder 2"/>
          <p:cNvSpPr>
            <a:spLocks noGrp="1"/>
          </p:cNvSpPr>
          <p:nvPr>
            <p:ph type="body"/>
          </p:nvPr>
        </p:nvSpPr>
        <p:spPr>
          <a:xfrm>
            <a:off x="457200" y="1200240"/>
            <a:ext cx="4015440" cy="3724920"/>
          </a:xfrm>
          <a:prstGeom prst="rect">
            <a:avLst/>
          </a:prstGeom>
        </p:spPr>
        <p:txBody>
          <a:bodyPr lIns="0" tIns="0" rIns="0" bIns="0"/>
          <a:lstStyle/>
          <a:p>
            <a:endParaRPr/>
          </a:p>
        </p:txBody>
      </p:sp>
      <p:sp>
        <p:nvSpPr>
          <p:cNvPr id="20"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21" name="PlaceHolder 4"/>
          <p:cNvSpPr>
            <a:spLocks noGrp="1"/>
          </p:cNvSpPr>
          <p:nvPr>
            <p:ph type="body"/>
          </p:nvPr>
        </p:nvSpPr>
        <p:spPr>
          <a:xfrm>
            <a:off x="4673880" y="3146040"/>
            <a:ext cx="4015440" cy="177660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8880" cy="857520"/>
          </a:xfrm>
          <a:prstGeom prst="rect">
            <a:avLst/>
          </a:prstGeom>
        </p:spPr>
        <p:txBody>
          <a:bodyPr lIns="0" tIns="0" rIns="0" bIns="0" anchor="ctr"/>
          <a:lstStyle/>
          <a:p>
            <a:pPr algn="ctr"/>
            <a:endParaRPr/>
          </a:p>
        </p:txBody>
      </p:sp>
      <p:sp>
        <p:nvSpPr>
          <p:cNvPr id="23" name="PlaceHolder 2"/>
          <p:cNvSpPr>
            <a:spLocks noGrp="1"/>
          </p:cNvSpPr>
          <p:nvPr>
            <p:ph type="body"/>
          </p:nvPr>
        </p:nvSpPr>
        <p:spPr>
          <a:xfrm>
            <a:off x="457200" y="1200240"/>
            <a:ext cx="4015440" cy="1776600"/>
          </a:xfrm>
          <a:prstGeom prst="rect">
            <a:avLst/>
          </a:prstGeom>
        </p:spPr>
        <p:txBody>
          <a:bodyPr lIns="0" tIns="0" rIns="0" bIns="0"/>
          <a:lstStyle/>
          <a:p>
            <a:endParaRPr/>
          </a:p>
        </p:txBody>
      </p:sp>
      <p:sp>
        <p:nvSpPr>
          <p:cNvPr id="24" name="PlaceHolder 3"/>
          <p:cNvSpPr>
            <a:spLocks noGrp="1"/>
          </p:cNvSpPr>
          <p:nvPr>
            <p:ph type="body"/>
          </p:nvPr>
        </p:nvSpPr>
        <p:spPr>
          <a:xfrm>
            <a:off x="4673880" y="1200240"/>
            <a:ext cx="4015440" cy="1776600"/>
          </a:xfrm>
          <a:prstGeom prst="rect">
            <a:avLst/>
          </a:prstGeom>
        </p:spPr>
        <p:txBody>
          <a:bodyPr lIns="0" tIns="0" rIns="0" bIns="0"/>
          <a:lstStyle/>
          <a:p>
            <a:endParaRPr/>
          </a:p>
        </p:txBody>
      </p:sp>
      <p:sp>
        <p:nvSpPr>
          <p:cNvPr id="25" name="PlaceHolder 4"/>
          <p:cNvSpPr>
            <a:spLocks noGrp="1"/>
          </p:cNvSpPr>
          <p:nvPr>
            <p:ph type="body"/>
          </p:nvPr>
        </p:nvSpPr>
        <p:spPr>
          <a:xfrm>
            <a:off x="457200" y="3146040"/>
            <a:ext cx="8228880" cy="177660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457200" y="5023080"/>
            <a:ext cx="8228880" cy="360"/>
          </a:xfrm>
          <a:prstGeom prst="straightConnector1">
            <a:avLst/>
          </a:prstGeom>
          <a:noFill/>
          <a:ln w="50760">
            <a:solidFill>
              <a:srgbClr val="CFD4D4"/>
            </a:solidFill>
            <a:round/>
          </a:ln>
        </p:spPr>
      </p:sp>
      <p:sp>
        <p:nvSpPr>
          <p:cNvPr id="6" name="CustomShape 2"/>
          <p:cNvSpPr/>
          <p:nvPr/>
        </p:nvSpPr>
        <p:spPr>
          <a:xfrm>
            <a:off x="457200" y="411480"/>
            <a:ext cx="8228880" cy="360"/>
          </a:xfrm>
          <a:prstGeom prst="straightConnector1">
            <a:avLst/>
          </a:prstGeom>
          <a:noFill/>
          <a:ln w="57240">
            <a:solidFill>
              <a:srgbClr val="CC0202"/>
            </a:solidFill>
            <a:round/>
          </a:ln>
        </p:spPr>
      </p:sp>
      <p:sp>
        <p:nvSpPr>
          <p:cNvPr id="2" name="CustomShape 3"/>
          <p:cNvSpPr/>
          <p:nvPr/>
        </p:nvSpPr>
        <p:spPr>
          <a:xfrm>
            <a:off x="457200" y="3633480"/>
            <a:ext cx="8228880" cy="360"/>
          </a:xfrm>
          <a:prstGeom prst="straightConnector1">
            <a:avLst/>
          </a:prstGeom>
          <a:noFill/>
          <a:ln w="57240">
            <a:solidFill>
              <a:srgbClr val="CC0202"/>
            </a:solidFill>
            <a:round/>
          </a:ln>
        </p:spPr>
      </p:sp>
      <p:sp>
        <p:nvSpPr>
          <p:cNvPr id="3" name="PlaceHolder 4"/>
          <p:cNvSpPr>
            <a:spLocks noGrp="1"/>
          </p:cNvSpPr>
          <p:nvPr>
            <p:ph type="title"/>
          </p:nvPr>
        </p:nvSpPr>
        <p:spPr>
          <a:xfrm>
            <a:off x="457200" y="205920"/>
            <a:ext cx="8228880" cy="857160"/>
          </a:xfrm>
          <a:prstGeom prst="rect">
            <a:avLst/>
          </a:prstGeom>
        </p:spPr>
        <p:txBody>
          <a:bodyPr lIns="0" tIns="0" rIns="0" bIns="0" anchor="ctr"/>
          <a:lstStyle/>
          <a:p>
            <a:r>
              <a:rPr lang="en-GB">
                <a:latin typeface="Arial"/>
              </a:rPr>
              <a:t>Click to edit the title text format</a:t>
            </a:r>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GB" sz="3200">
                <a:latin typeface="Arial"/>
              </a:rPr>
              <a:t>Click to edit the outline text format</a:t>
            </a:r>
            <a:endParaRPr/>
          </a:p>
          <a:p>
            <a:pPr lvl="1">
              <a:buSzPct val="75000"/>
              <a:buFont typeface="StarSymbol"/>
              <a:buChar char=""/>
            </a:pPr>
            <a:r>
              <a:rPr lang="en-GB" sz="2800">
                <a:latin typeface="Arial"/>
              </a:rPr>
              <a:t>Second Outline Level</a:t>
            </a:r>
            <a:endParaRPr/>
          </a:p>
          <a:p>
            <a:pPr lvl="2">
              <a:buSzPct val="45000"/>
              <a:buFont typeface="StarSymbol"/>
              <a:buChar char=""/>
            </a:pPr>
            <a:r>
              <a:rPr lang="en-GB" sz="2400">
                <a:latin typeface="Arial"/>
              </a:rPr>
              <a:t>Third Outline Level</a:t>
            </a:r>
            <a:endParaRPr/>
          </a:p>
          <a:p>
            <a:pPr lvl="3">
              <a:buSzPct val="75000"/>
              <a:buFont typeface="StarSymbol"/>
              <a:buChar char=""/>
            </a:pPr>
            <a:r>
              <a:rPr lang="en-GB" sz="2000">
                <a:latin typeface="Arial"/>
              </a:rPr>
              <a:t>Fourth Outline Level</a:t>
            </a:r>
            <a:endParaRPr/>
          </a:p>
          <a:p>
            <a:pPr lvl="4">
              <a:buSzPct val="45000"/>
              <a:buFont typeface="StarSymbol"/>
              <a:buChar char=""/>
            </a:pPr>
            <a:r>
              <a:rPr lang="en-GB" sz="2000">
                <a:latin typeface="Arial"/>
              </a:rPr>
              <a:t>Fifth Outline Level</a:t>
            </a:r>
            <a:endParaRPr/>
          </a:p>
          <a:p>
            <a:pPr lvl="5">
              <a:buSzPct val="45000"/>
              <a:buFont typeface="StarSymbol"/>
              <a:buChar char=""/>
            </a:pPr>
            <a:r>
              <a:rPr lang="en-GB" sz="2000">
                <a:latin typeface="Arial"/>
              </a:rPr>
              <a:t>Sixth Outline Level</a:t>
            </a:r>
            <a:endParaRPr/>
          </a:p>
          <a:p>
            <a:pPr lvl="6">
              <a:buSzPct val="45000"/>
              <a:buFont typeface="StarSymbol"/>
              <a:buChar char=""/>
            </a:pPr>
            <a:r>
              <a:rPr lang="en-GB"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CustomShape 1"/>
          <p:cNvSpPr/>
          <p:nvPr/>
        </p:nvSpPr>
        <p:spPr>
          <a:xfrm>
            <a:off x="457200" y="5023080"/>
            <a:ext cx="8228880" cy="360"/>
          </a:xfrm>
          <a:prstGeom prst="straightConnector1">
            <a:avLst/>
          </a:prstGeom>
          <a:noFill/>
          <a:ln w="50760">
            <a:solidFill>
              <a:srgbClr val="CFD4D4"/>
            </a:solidFill>
            <a:round/>
          </a:ln>
        </p:spPr>
      </p:sp>
      <p:sp>
        <p:nvSpPr>
          <p:cNvPr id="40" name="CustomShape 2"/>
          <p:cNvSpPr/>
          <p:nvPr/>
        </p:nvSpPr>
        <p:spPr>
          <a:xfrm>
            <a:off x="457200" y="1143000"/>
            <a:ext cx="8228880" cy="360"/>
          </a:xfrm>
          <a:prstGeom prst="straightConnector1">
            <a:avLst/>
          </a:prstGeom>
          <a:noFill/>
          <a:ln w="50760">
            <a:solidFill>
              <a:srgbClr val="DA0002"/>
            </a:solidFill>
            <a:round/>
          </a:ln>
        </p:spPr>
      </p:sp>
      <p:sp>
        <p:nvSpPr>
          <p:cNvPr id="41" name="PlaceHolder 3"/>
          <p:cNvSpPr>
            <a:spLocks noGrp="1"/>
          </p:cNvSpPr>
          <p:nvPr>
            <p:ph type="title"/>
          </p:nvPr>
        </p:nvSpPr>
        <p:spPr>
          <a:xfrm>
            <a:off x="457200" y="205920"/>
            <a:ext cx="8228880" cy="857160"/>
          </a:xfrm>
          <a:prstGeom prst="rect">
            <a:avLst/>
          </a:prstGeom>
        </p:spPr>
        <p:txBody>
          <a:bodyPr lIns="0" tIns="0" rIns="0" bIns="0" anchor="ctr"/>
          <a:lstStyle/>
          <a:p>
            <a:r>
              <a:rPr lang="en-GB">
                <a:latin typeface="Arial"/>
              </a:rPr>
              <a:t>Click to edit the title text format</a:t>
            </a:r>
            <a:endParaRPr/>
          </a:p>
        </p:txBody>
      </p:sp>
      <p:sp>
        <p:nvSpPr>
          <p:cNvPr id="42" name="PlaceHolder 4"/>
          <p:cNvSpPr>
            <a:spLocks noGrp="1"/>
          </p:cNvSpPr>
          <p:nvPr>
            <p:ph type="body"/>
          </p:nvPr>
        </p:nvSpPr>
        <p:spPr>
          <a:xfrm>
            <a:off x="457200" y="1200240"/>
            <a:ext cx="8228880" cy="3724920"/>
          </a:xfrm>
          <a:prstGeom prst="rect">
            <a:avLst/>
          </a:prstGeom>
        </p:spPr>
        <p:txBody>
          <a:bodyPr lIns="0" tIns="0" rIns="0" bIns="0"/>
          <a:lstStyle/>
          <a:p>
            <a:pPr>
              <a:buSzPct val="45000"/>
              <a:buFont typeface="StarSymbol"/>
              <a:buChar char=""/>
            </a:pPr>
            <a:r>
              <a:rPr lang="en-GB">
                <a:latin typeface="Arial"/>
              </a:rPr>
              <a:t>Click to edit the outline text format</a:t>
            </a:r>
            <a:endParaRPr/>
          </a:p>
          <a:p>
            <a:pPr lvl="1">
              <a:buSzPct val="75000"/>
              <a:buFont typeface="StarSymbol"/>
              <a:buChar char=""/>
            </a:pPr>
            <a:r>
              <a:rPr lang="en-GB">
                <a:latin typeface="Arial"/>
              </a:rPr>
              <a:t>Second Outline Level</a:t>
            </a:r>
            <a:endParaRPr/>
          </a:p>
          <a:p>
            <a:pPr lvl="2">
              <a:buSzPct val="45000"/>
              <a:buFont typeface="StarSymbol"/>
              <a:buChar char=""/>
            </a:pPr>
            <a:r>
              <a:rPr lang="en-GB">
                <a:latin typeface="Arial"/>
              </a:rPr>
              <a:t>Third Outline Level</a:t>
            </a:r>
            <a:endParaRPr/>
          </a:p>
          <a:p>
            <a:pPr lvl="3">
              <a:buSzPct val="75000"/>
              <a:buFont typeface="StarSymbol"/>
              <a:buChar char=""/>
            </a:pPr>
            <a:r>
              <a:rPr lang="en-GB">
                <a:latin typeface="Arial"/>
              </a:rPr>
              <a:t>Fourth Outline Level</a:t>
            </a:r>
            <a:endParaRPr/>
          </a:p>
          <a:p>
            <a:pPr lvl="4">
              <a:buSzPct val="45000"/>
              <a:buFont typeface="StarSymbol"/>
              <a:buChar char=""/>
            </a:pPr>
            <a:r>
              <a:rPr lang="en-GB">
                <a:latin typeface="Arial"/>
              </a:rPr>
              <a:t>Fifth Outline Level</a:t>
            </a:r>
            <a:endParaRPr/>
          </a:p>
          <a:p>
            <a:pPr lvl="5">
              <a:buSzPct val="45000"/>
              <a:buFont typeface="StarSymbol"/>
              <a:buChar char=""/>
            </a:pPr>
            <a:r>
              <a:rPr lang="en-GB">
                <a:latin typeface="Arial"/>
              </a:rPr>
              <a:t>Sixth Outline Level</a:t>
            </a:r>
            <a:endParaRPr/>
          </a:p>
          <a:p>
            <a:pPr lvl="6">
              <a:buSzPct val="45000"/>
              <a:buFont typeface="StarSymbol"/>
              <a:buChar char=""/>
            </a:pPr>
            <a:r>
              <a:rPr lang="en-GB">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4.xml"/><Relationship Id="rId5" Type="http://schemas.openxmlformats.org/officeDocument/2006/relationships/image" Target="../media/image18.png"/><Relationship Id="rId1" Type="http://schemas.microsoft.com/office/2007/relationships/media" Target="../media/media1.wmv"/><Relationship Id="rId2" Type="http://schemas.openxmlformats.org/officeDocument/2006/relationships/video" Target="../media/media1.wm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5.xml"/><Relationship Id="rId5" Type="http://schemas.openxmlformats.org/officeDocument/2006/relationships/image" Target="../media/image19.png"/><Relationship Id="rId6" Type="http://schemas.openxmlformats.org/officeDocument/2006/relationships/image" Target="../media/image20.png"/><Relationship Id="rId1" Type="http://schemas.microsoft.com/office/2007/relationships/media" Target="../media/media2.wmv"/><Relationship Id="rId2" Type="http://schemas.openxmlformats.org/officeDocument/2006/relationships/video" Target="../media/media2.wm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media" Target="../media/media4.wmv"/><Relationship Id="rId4" Type="http://schemas.openxmlformats.org/officeDocument/2006/relationships/video" Target="../media/media4.wmv"/><Relationship Id="rId5" Type="http://schemas.openxmlformats.org/officeDocument/2006/relationships/slideLayout" Target="../slideLayouts/slideLayout13.xml"/><Relationship Id="rId6" Type="http://schemas.openxmlformats.org/officeDocument/2006/relationships/notesSlide" Target="../notesSlides/notesSlide17.xml"/><Relationship Id="rId7" Type="http://schemas.openxmlformats.org/officeDocument/2006/relationships/image" Target="../media/image22.png"/><Relationship Id="rId8" Type="http://schemas.openxmlformats.org/officeDocument/2006/relationships/image" Target="../media/image23.png"/><Relationship Id="rId1" Type="http://schemas.microsoft.com/office/2007/relationships/media" Target="../media/media3.wmv"/><Relationship Id="rId2" Type="http://schemas.openxmlformats.org/officeDocument/2006/relationships/video" Target="../media/media3.wmv"/></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457200" y="563760"/>
            <a:ext cx="8228880" cy="3008880"/>
          </a:xfrm>
          <a:prstGeom prst="rect">
            <a:avLst/>
          </a:prstGeom>
          <a:noFill/>
          <a:ln>
            <a:noFill/>
          </a:ln>
        </p:spPr>
        <p:txBody>
          <a:bodyPr lIns="90000" tIns="91440" rIns="90000" bIns="91440"/>
          <a:lstStyle/>
          <a:p>
            <a:pPr>
              <a:lnSpc>
                <a:spcPct val="100000"/>
              </a:lnSpc>
            </a:pPr>
            <a:r>
              <a:rPr lang="en-GB" sz="6600" b="1">
                <a:solidFill>
                  <a:srgbClr val="CC0202"/>
                </a:solidFill>
                <a:latin typeface="Arial"/>
                <a:ea typeface="Arial"/>
              </a:rPr>
              <a:t>Cell Behaviour Modelling Platform</a:t>
            </a:r>
            <a:endParaRPr sz="6600"/>
          </a:p>
        </p:txBody>
      </p:sp>
      <p:sp>
        <p:nvSpPr>
          <p:cNvPr id="78" name="CustomShape 2"/>
          <p:cNvSpPr/>
          <p:nvPr/>
        </p:nvSpPr>
        <p:spPr>
          <a:xfrm>
            <a:off x="685800" y="2840040"/>
            <a:ext cx="7771680" cy="784080"/>
          </a:xfrm>
          <a:prstGeom prst="rect">
            <a:avLst/>
          </a:prstGeom>
          <a:noFill/>
          <a:ln>
            <a:noFill/>
          </a:ln>
        </p:spPr>
        <p:txBody>
          <a:bodyPr lIns="90000" tIns="91440" rIns="90000" bIns="91440"/>
          <a:lstStyle/>
          <a:p>
            <a:pPr>
              <a:lnSpc>
                <a:spcPct val="100000"/>
              </a:lnSpc>
            </a:pPr>
            <a:r>
              <a:rPr lang="en-GB" sz="2800">
                <a:solidFill>
                  <a:srgbClr val="5B595A"/>
                </a:solidFill>
                <a:latin typeface="Arial"/>
                <a:ea typeface="Arial"/>
              </a:rPr>
              <a:t>Ryan Carey, Lewis Kindeleit, Antoine Messager</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Cell-Cell Interaction</a:t>
            </a:r>
            <a:endParaRPr/>
          </a:p>
        </p:txBody>
      </p:sp>
      <p:sp>
        <p:nvSpPr>
          <p:cNvPr id="113"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11AE9D48-EC17-4415-8509-3A4A7451BDCD}" type="slidenum">
              <a:rPr lang="en-GB" sz="1300">
                <a:solidFill>
                  <a:srgbClr val="000000"/>
                </a:solidFill>
                <a:latin typeface="Arial"/>
                <a:ea typeface="Arial"/>
              </a:rPr>
              <a:t>10</a:t>
            </a:fld>
            <a:endParaRPr/>
          </a:p>
        </p:txBody>
      </p:sp>
      <p:pic>
        <p:nvPicPr>
          <p:cNvPr id="114" name="Shape 111"/>
          <p:cNvPicPr/>
          <p:nvPr/>
        </p:nvPicPr>
        <p:blipFill>
          <a:blip r:embed="rId3"/>
          <a:stretch>
            <a:fillRect/>
          </a:stretch>
        </p:blipFill>
        <p:spPr>
          <a:xfrm>
            <a:off x="6219360" y="4302720"/>
            <a:ext cx="2809080" cy="523080"/>
          </a:xfrm>
          <a:prstGeom prst="rect">
            <a:avLst/>
          </a:prstGeom>
          <a:ln>
            <a:noFill/>
          </a:ln>
        </p:spPr>
      </p:pic>
      <p:pic>
        <p:nvPicPr>
          <p:cNvPr id="115" name="Shape 112"/>
          <p:cNvPicPr/>
          <p:nvPr/>
        </p:nvPicPr>
        <p:blipFill>
          <a:blip r:embed="rId4"/>
          <a:stretch>
            <a:fillRect/>
          </a:stretch>
        </p:blipFill>
        <p:spPr>
          <a:xfrm>
            <a:off x="17280" y="1217880"/>
            <a:ext cx="6202080" cy="2298240"/>
          </a:xfrm>
          <a:prstGeom prst="rect">
            <a:avLst/>
          </a:prstGeom>
          <a:ln>
            <a:noFill/>
          </a:ln>
        </p:spPr>
      </p:pic>
      <p:pic>
        <p:nvPicPr>
          <p:cNvPr id="116" name="Shape 113"/>
          <p:cNvPicPr/>
          <p:nvPr/>
        </p:nvPicPr>
        <p:blipFill>
          <a:blip r:embed="rId5"/>
          <a:stretch>
            <a:fillRect/>
          </a:stretch>
        </p:blipFill>
        <p:spPr>
          <a:xfrm>
            <a:off x="5112720" y="2444400"/>
            <a:ext cx="3726000" cy="2381400"/>
          </a:xfrm>
          <a:prstGeom prst="rect">
            <a:avLst/>
          </a:prstGeom>
          <a:ln>
            <a:noFill/>
          </a:ln>
        </p:spPr>
      </p:pic>
      <p:sp>
        <p:nvSpPr>
          <p:cNvPr id="2" name="ZoneTexte 1"/>
          <p:cNvSpPr txBox="1"/>
          <p:nvPr/>
        </p:nvSpPr>
        <p:spPr>
          <a:xfrm>
            <a:off x="200538" y="3408581"/>
            <a:ext cx="5648503" cy="523220"/>
          </a:xfrm>
          <a:prstGeom prst="rect">
            <a:avLst/>
          </a:prstGeom>
          <a:noFill/>
        </p:spPr>
        <p:txBody>
          <a:bodyPr wrap="square" rtlCol="0">
            <a:spAutoFit/>
          </a:bodyPr>
          <a:lstStyle/>
          <a:p>
            <a:r>
              <a:rPr lang="en-GB" sz="1400" dirty="0" smtClean="0"/>
              <a:t>Cell m wants to move toward the right side but is obstructed by both Cell k</a:t>
            </a:r>
            <a:r>
              <a:rPr lang="en-GB" sz="1400" baseline="-25000" dirty="0" smtClean="0"/>
              <a:t>1</a:t>
            </a:r>
            <a:r>
              <a:rPr lang="en-GB" sz="1400" dirty="0" smtClean="0"/>
              <a:t> and k</a:t>
            </a:r>
            <a:r>
              <a:rPr lang="en-GB" sz="1400" baseline="-25000" dirty="0" smtClean="0"/>
              <a:t>2</a:t>
            </a:r>
            <a:endParaRPr lang="en-GB" sz="1400" baseline="-25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Cell-Wall interaction</a:t>
            </a:r>
            <a:endParaRPr/>
          </a:p>
        </p:txBody>
      </p:sp>
      <p:sp>
        <p:nvSpPr>
          <p:cNvPr id="118"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931551E3-91EB-47F1-8D1F-2EC258F53C17}" type="slidenum">
              <a:rPr lang="en-GB" sz="1300">
                <a:solidFill>
                  <a:srgbClr val="000000"/>
                </a:solidFill>
                <a:latin typeface="Arial"/>
                <a:ea typeface="Arial"/>
              </a:rPr>
              <a:t>11</a:t>
            </a:fld>
            <a:endParaRPr/>
          </a:p>
        </p:txBody>
      </p:sp>
      <p:pic>
        <p:nvPicPr>
          <p:cNvPr id="119" name="Shape 120"/>
          <p:cNvPicPr/>
          <p:nvPr/>
        </p:nvPicPr>
        <p:blipFill>
          <a:blip r:embed="rId3"/>
          <a:stretch>
            <a:fillRect/>
          </a:stretch>
        </p:blipFill>
        <p:spPr>
          <a:xfrm>
            <a:off x="156960" y="1648440"/>
            <a:ext cx="5752440" cy="1666080"/>
          </a:xfrm>
          <a:prstGeom prst="rect">
            <a:avLst/>
          </a:prstGeom>
          <a:ln>
            <a:noFill/>
          </a:ln>
        </p:spPr>
      </p:pic>
      <p:pic>
        <p:nvPicPr>
          <p:cNvPr id="120" name="Shape 121"/>
          <p:cNvPicPr/>
          <p:nvPr/>
        </p:nvPicPr>
        <p:blipFill>
          <a:blip r:embed="rId4"/>
          <a:stretch>
            <a:fillRect/>
          </a:stretch>
        </p:blipFill>
        <p:spPr>
          <a:xfrm>
            <a:off x="5361120" y="2653560"/>
            <a:ext cx="3423600" cy="18514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Diffusion</a:t>
            </a:r>
            <a:endParaRPr/>
          </a:p>
        </p:txBody>
      </p:sp>
      <p:sp>
        <p:nvSpPr>
          <p:cNvPr id="122"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C20EDC80-F3D5-42F5-98F8-204839370AF6}" type="slidenum">
              <a:rPr lang="en-GB" sz="1300">
                <a:solidFill>
                  <a:srgbClr val="000000"/>
                </a:solidFill>
                <a:latin typeface="Arial"/>
                <a:ea typeface="Arial"/>
              </a:rPr>
              <a:t>12</a:t>
            </a:fld>
            <a:endParaRPr/>
          </a:p>
        </p:txBody>
      </p:sp>
      <p:pic>
        <p:nvPicPr>
          <p:cNvPr id="123" name="Shape 128"/>
          <p:cNvPicPr/>
          <p:nvPr/>
        </p:nvPicPr>
        <p:blipFill>
          <a:blip r:embed="rId3"/>
          <a:stretch>
            <a:fillRect/>
          </a:stretch>
        </p:blipFill>
        <p:spPr>
          <a:xfrm>
            <a:off x="863280" y="1303200"/>
            <a:ext cx="3472920" cy="660960"/>
          </a:xfrm>
          <a:prstGeom prst="rect">
            <a:avLst/>
          </a:prstGeom>
          <a:ln>
            <a:noFill/>
          </a:ln>
        </p:spPr>
      </p:pic>
      <p:pic>
        <p:nvPicPr>
          <p:cNvPr id="124" name="Shape 129"/>
          <p:cNvPicPr/>
          <p:nvPr/>
        </p:nvPicPr>
        <p:blipFill>
          <a:blip r:embed="rId4"/>
          <a:stretch>
            <a:fillRect/>
          </a:stretch>
        </p:blipFill>
        <p:spPr>
          <a:xfrm>
            <a:off x="4716000" y="1418760"/>
            <a:ext cx="3168360" cy="505080"/>
          </a:xfrm>
          <a:prstGeom prst="rect">
            <a:avLst/>
          </a:prstGeom>
          <a:ln>
            <a:noFill/>
          </a:ln>
        </p:spPr>
      </p:pic>
      <p:sp>
        <p:nvSpPr>
          <p:cNvPr id="125" name="CustomShape 3"/>
          <p:cNvSpPr/>
          <p:nvPr/>
        </p:nvSpPr>
        <p:spPr>
          <a:xfrm>
            <a:off x="7280640" y="2119320"/>
            <a:ext cx="1344600" cy="505080"/>
          </a:xfrm>
          <a:prstGeom prst="rect">
            <a:avLst/>
          </a:prstGeom>
          <a:noFill/>
          <a:ln>
            <a:noFill/>
          </a:ln>
        </p:spPr>
        <p:txBody>
          <a:bodyPr lIns="90000" tIns="91440" rIns="90000" bIns="91440"/>
          <a:lstStyle/>
          <a:p>
            <a:pPr>
              <a:lnSpc>
                <a:spcPct val="100000"/>
              </a:lnSpc>
            </a:pPr>
            <a:r>
              <a:rPr lang="en-GB" sz="1400">
                <a:solidFill>
                  <a:srgbClr val="000000"/>
                </a:solidFill>
                <a:latin typeface="Arial"/>
                <a:ea typeface="Arial"/>
              </a:rPr>
              <a:t>Instantaneous</a:t>
            </a:r>
            <a:endParaRPr/>
          </a:p>
        </p:txBody>
      </p:sp>
      <p:sp>
        <p:nvSpPr>
          <p:cNvPr id="126" name="CustomShape 4"/>
          <p:cNvSpPr/>
          <p:nvPr/>
        </p:nvSpPr>
        <p:spPr>
          <a:xfrm>
            <a:off x="4551840" y="1317240"/>
            <a:ext cx="6840" cy="3229560"/>
          </a:xfrm>
          <a:prstGeom prst="straightConnector1">
            <a:avLst/>
          </a:prstGeom>
          <a:noFill/>
          <a:ln w="19080">
            <a:solidFill>
              <a:srgbClr val="5B595A"/>
            </a:solidFill>
            <a:round/>
          </a:ln>
        </p:spPr>
      </p:sp>
      <p:pic>
        <p:nvPicPr>
          <p:cNvPr id="127" name="Shape 132"/>
          <p:cNvPicPr/>
          <p:nvPr/>
        </p:nvPicPr>
        <p:blipFill>
          <a:blip r:embed="rId5"/>
          <a:stretch>
            <a:fillRect/>
          </a:stretch>
        </p:blipFill>
        <p:spPr>
          <a:xfrm>
            <a:off x="1379160" y="1949120"/>
            <a:ext cx="5933520" cy="2837520"/>
          </a:xfrm>
          <a:prstGeom prst="rect">
            <a:avLst/>
          </a:prstGeom>
          <a:ln>
            <a:noFill/>
          </a:ln>
        </p:spPr>
      </p:pic>
      <p:sp>
        <p:nvSpPr>
          <p:cNvPr id="128" name="CustomShape 5"/>
          <p:cNvSpPr/>
          <p:nvPr/>
        </p:nvSpPr>
        <p:spPr>
          <a:xfrm>
            <a:off x="685800" y="2119320"/>
            <a:ext cx="1116000" cy="505080"/>
          </a:xfrm>
          <a:prstGeom prst="rect">
            <a:avLst/>
          </a:prstGeom>
          <a:noFill/>
          <a:ln>
            <a:noFill/>
          </a:ln>
        </p:spPr>
        <p:txBody>
          <a:bodyPr lIns="90000" tIns="91440" rIns="90000" bIns="91440"/>
          <a:lstStyle/>
          <a:p>
            <a:pPr>
              <a:lnSpc>
                <a:spcPct val="100000"/>
              </a:lnSpc>
            </a:pPr>
            <a:r>
              <a:rPr lang="en-GB" sz="1400">
                <a:solidFill>
                  <a:srgbClr val="000000"/>
                </a:solidFill>
                <a:latin typeface="Arial"/>
                <a:ea typeface="Arial"/>
              </a:rPr>
              <a:t>Sustained</a:t>
            </a:r>
            <a:endParaRPr/>
          </a:p>
        </p:txBody>
      </p:sp>
      <p:sp>
        <p:nvSpPr>
          <p:cNvPr id="2" name="ZoneTexte 1"/>
          <p:cNvSpPr txBox="1"/>
          <p:nvPr/>
        </p:nvSpPr>
        <p:spPr>
          <a:xfrm>
            <a:off x="1933038" y="4671160"/>
            <a:ext cx="5563103" cy="276999"/>
          </a:xfrm>
          <a:prstGeom prst="rect">
            <a:avLst/>
          </a:prstGeom>
          <a:noFill/>
        </p:spPr>
        <p:txBody>
          <a:bodyPr wrap="square" rtlCol="0">
            <a:spAutoFit/>
          </a:bodyPr>
          <a:lstStyle/>
          <a:p>
            <a:r>
              <a:rPr lang="fr-FR" sz="1200" dirty="0" smtClean="0"/>
              <a:t>Plot of the concentration of ligands over time </a:t>
            </a:r>
            <a:r>
              <a:rPr lang="fr-FR" sz="1200" dirty="0" err="1" smtClean="0"/>
              <a:t>at</a:t>
            </a:r>
            <a:r>
              <a:rPr lang="fr-FR" sz="1200" dirty="0" smtClean="0"/>
              <a:t> a </a:t>
            </a:r>
            <a:r>
              <a:rPr lang="fr-FR" sz="1200" dirty="0" err="1" smtClean="0"/>
              <a:t>fixed</a:t>
            </a:r>
            <a:r>
              <a:rPr lang="fr-FR" sz="1200" dirty="0" smtClean="0"/>
              <a:t> distance </a:t>
            </a:r>
            <a:r>
              <a:rPr lang="fr-FR" sz="1200" dirty="0" err="1" smtClean="0"/>
              <a:t>from</a:t>
            </a:r>
            <a:r>
              <a:rPr lang="fr-FR" sz="1200" dirty="0" smtClean="0"/>
              <a:t> the source </a:t>
            </a:r>
            <a:endParaRPr lang="fr-FR" sz="12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Diffusion Illustration</a:t>
            </a:r>
            <a:endParaRPr/>
          </a:p>
        </p:txBody>
      </p:sp>
      <p:sp>
        <p:nvSpPr>
          <p:cNvPr id="130"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6F90FF7D-A028-413A-B0DB-F0A673D853F4}" type="slidenum">
              <a:rPr lang="en-GB" sz="1300">
                <a:solidFill>
                  <a:srgbClr val="000000"/>
                </a:solidFill>
                <a:latin typeface="Arial"/>
                <a:ea typeface="Arial"/>
              </a:rPr>
              <a:t>13</a:t>
            </a:fld>
            <a:endParaRPr/>
          </a:p>
        </p:txBody>
      </p:sp>
      <p:pic>
        <p:nvPicPr>
          <p:cNvPr id="131" name="Shape 140"/>
          <p:cNvPicPr/>
          <p:nvPr/>
        </p:nvPicPr>
        <p:blipFill>
          <a:blip r:embed="rId3"/>
          <a:stretch>
            <a:fillRect/>
          </a:stretch>
        </p:blipFill>
        <p:spPr>
          <a:xfrm>
            <a:off x="457200" y="1446840"/>
            <a:ext cx="8228880" cy="2925720"/>
          </a:xfrm>
          <a:prstGeom prst="rect">
            <a:avLst/>
          </a:prstGeom>
          <a:ln>
            <a:noFill/>
          </a:ln>
        </p:spPr>
      </p:pic>
      <p:sp>
        <p:nvSpPr>
          <p:cNvPr id="5" name="ZoneTexte 4"/>
          <p:cNvSpPr txBox="1"/>
          <p:nvPr/>
        </p:nvSpPr>
        <p:spPr>
          <a:xfrm>
            <a:off x="536433" y="4372560"/>
            <a:ext cx="8243559" cy="276999"/>
          </a:xfrm>
          <a:prstGeom prst="rect">
            <a:avLst/>
          </a:prstGeom>
          <a:noFill/>
        </p:spPr>
        <p:txBody>
          <a:bodyPr wrap="square" rtlCol="0">
            <a:spAutoFit/>
          </a:bodyPr>
          <a:lstStyle/>
          <a:p>
            <a:r>
              <a:rPr lang="fr-FR" sz="1200" dirty="0" smtClean="0"/>
              <a:t>Plot of the concentration of ligands over </a:t>
            </a:r>
            <a:r>
              <a:rPr lang="fr-FR" sz="1200" dirty="0" smtClean="0"/>
              <a:t>dista</a:t>
            </a:r>
            <a:r>
              <a:rPr lang="fr-FR" sz="1200" dirty="0" smtClean="0"/>
              <a:t>nce </a:t>
            </a:r>
            <a:r>
              <a:rPr lang="fr-FR" sz="1200" dirty="0" err="1" smtClean="0"/>
              <a:t>at</a:t>
            </a:r>
            <a:r>
              <a:rPr lang="fr-FR" sz="1200" dirty="0" smtClean="0"/>
              <a:t> a </a:t>
            </a:r>
            <a:r>
              <a:rPr lang="fr-FR" sz="1200" dirty="0" err="1" smtClean="0"/>
              <a:t>fixed</a:t>
            </a:r>
            <a:r>
              <a:rPr lang="fr-FR" sz="1200" dirty="0" smtClean="0"/>
              <a:t> time for the </a:t>
            </a:r>
            <a:r>
              <a:rPr lang="fr-FR" sz="1200" dirty="0" err="1" smtClean="0"/>
              <a:t>sustained</a:t>
            </a:r>
            <a:r>
              <a:rPr lang="fr-FR" sz="1200" dirty="0"/>
              <a:t> </a:t>
            </a:r>
            <a:r>
              <a:rPr lang="fr-FR" sz="1200" dirty="0" smtClean="0"/>
              <a:t>(</a:t>
            </a:r>
            <a:r>
              <a:rPr lang="fr-FR" sz="1200" dirty="0" err="1" smtClean="0"/>
              <a:t>left</a:t>
            </a:r>
            <a:r>
              <a:rPr lang="fr-FR" sz="1200" dirty="0" smtClean="0"/>
              <a:t>) and </a:t>
            </a:r>
            <a:r>
              <a:rPr lang="fr-FR" sz="1200" dirty="0" err="1" smtClean="0"/>
              <a:t>unsustained</a:t>
            </a:r>
            <a:r>
              <a:rPr lang="fr-FR" sz="1200" dirty="0" smtClean="0"/>
              <a:t> (right) </a:t>
            </a:r>
            <a:r>
              <a:rPr lang="fr-FR" sz="1200" dirty="0" err="1" smtClean="0"/>
              <a:t>models</a:t>
            </a:r>
            <a:endParaRPr lang="fr-FR" sz="12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Diffusion Interface</a:t>
            </a:r>
            <a:endParaRPr/>
          </a:p>
        </p:txBody>
      </p:sp>
      <p:sp>
        <p:nvSpPr>
          <p:cNvPr id="133"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AC3A44DD-1DCF-40FF-9395-E0D1BE1BD5BA}" type="slidenum">
              <a:rPr lang="en-GB" sz="1300">
                <a:solidFill>
                  <a:srgbClr val="000000"/>
                </a:solidFill>
                <a:latin typeface="Arial"/>
                <a:ea typeface="Arial"/>
              </a:rPr>
              <a:t>14</a:t>
            </a:fld>
            <a:endParaRPr/>
          </a:p>
        </p:txBody>
      </p:sp>
      <p:pic>
        <p:nvPicPr>
          <p:cNvPr id="2" name="diffusion_menu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3282" y="1215739"/>
            <a:ext cx="6710412" cy="3772277"/>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video>
              <p:cMediaNode vol="80000">
                <p:cTn id="8"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dirty="0">
                <a:solidFill>
                  <a:srgbClr val="DA0002"/>
                </a:solidFill>
                <a:latin typeface="Arial"/>
                <a:ea typeface="Arial"/>
              </a:rPr>
              <a:t>Example: Stem Cell Replication</a:t>
            </a:r>
            <a:endParaRPr dirty="0"/>
          </a:p>
        </p:txBody>
      </p:sp>
      <p:sp>
        <p:nvSpPr>
          <p:cNvPr id="137"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8E1C14B5-BC25-4EDE-953F-4437E00491E6}" type="slidenum">
              <a:rPr lang="en-GB" sz="1300">
                <a:solidFill>
                  <a:srgbClr val="000000"/>
                </a:solidFill>
                <a:latin typeface="Arial"/>
                <a:ea typeface="Arial"/>
              </a:rPr>
              <a:t>15</a:t>
            </a:fld>
            <a:endParaRPr/>
          </a:p>
        </p:txBody>
      </p:sp>
      <p:pic>
        <p:nvPicPr>
          <p:cNvPr id="138" name="Image 137"/>
          <p:cNvPicPr/>
          <p:nvPr/>
        </p:nvPicPr>
        <p:blipFill>
          <a:blip r:embed="rId5"/>
          <a:stretch>
            <a:fillRect/>
          </a:stretch>
        </p:blipFill>
        <p:spPr>
          <a:xfrm>
            <a:off x="4477680" y="1332720"/>
            <a:ext cx="4089960" cy="3418920"/>
          </a:xfrm>
          <a:prstGeom prst="rect">
            <a:avLst/>
          </a:prstGeom>
          <a:ln>
            <a:noFill/>
          </a:ln>
        </p:spPr>
      </p:pic>
      <p:pic>
        <p:nvPicPr>
          <p:cNvPr id="2" name="stem_cell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200" y="1332720"/>
            <a:ext cx="3524250" cy="3581400"/>
          </a:xfrm>
          <a:prstGeom prst="rect">
            <a:avLst/>
          </a:prstGeom>
        </p:spPr>
      </p:pic>
      <p:sp>
        <p:nvSpPr>
          <p:cNvPr id="6" name="Rounded Rectangle 5"/>
          <p:cNvSpPr/>
          <p:nvPr/>
        </p:nvSpPr>
        <p:spPr>
          <a:xfrm>
            <a:off x="766483" y="1459006"/>
            <a:ext cx="504264" cy="322057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video>
              <p:cMediaNode vol="80000">
                <p:cTn id="8"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457200" y="205920"/>
            <a:ext cx="8228880" cy="856800"/>
          </a:xfrm>
          <a:prstGeom prst="rect">
            <a:avLst/>
          </a:prstGeom>
          <a:noFill/>
          <a:ln>
            <a:noFill/>
          </a:ln>
        </p:spPr>
        <p:txBody>
          <a:bodyPr lIns="0" tIns="0" rIns="0" bIns="0" anchor="ctr"/>
          <a:lstStyle/>
          <a:p>
            <a:pPr>
              <a:lnSpc>
                <a:spcPct val="100000"/>
              </a:lnSpc>
            </a:pPr>
            <a:r>
              <a:rPr lang="en-GB" sz="3600" b="1" dirty="0">
                <a:solidFill>
                  <a:srgbClr val="DA0002"/>
                </a:solidFill>
                <a:latin typeface="Arial"/>
                <a:ea typeface="Arial"/>
              </a:rPr>
              <a:t>Example: Stem Cell Replication</a:t>
            </a:r>
            <a:endParaRPr dirty="0"/>
          </a:p>
        </p:txBody>
      </p:sp>
      <p:pic>
        <p:nvPicPr>
          <p:cNvPr id="140" name="Image 139"/>
          <p:cNvPicPr/>
          <p:nvPr/>
        </p:nvPicPr>
        <p:blipFill>
          <a:blip r:embed="rId3"/>
          <a:stretch>
            <a:fillRect/>
          </a:stretch>
        </p:blipFill>
        <p:spPr>
          <a:xfrm>
            <a:off x="2100240" y="1209240"/>
            <a:ext cx="4942440" cy="37065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457200" y="205920"/>
            <a:ext cx="8228880" cy="856800"/>
          </a:xfrm>
          <a:prstGeom prst="rect">
            <a:avLst/>
          </a:prstGeom>
          <a:noFill/>
          <a:ln>
            <a:noFill/>
          </a:ln>
        </p:spPr>
        <p:txBody>
          <a:bodyPr lIns="0" tIns="0" rIns="0" bIns="0" anchor="ctr"/>
          <a:lstStyle/>
          <a:p>
            <a:pPr>
              <a:lnSpc>
                <a:spcPct val="100000"/>
              </a:lnSpc>
            </a:pPr>
            <a:r>
              <a:rPr lang="en-GB" sz="3600" b="1">
                <a:solidFill>
                  <a:srgbClr val="DA0002"/>
                </a:solidFill>
                <a:latin typeface="Arial"/>
                <a:ea typeface="Arial"/>
              </a:rPr>
              <a:t>Example: Macrophage Migration</a:t>
            </a:r>
            <a:endParaRPr/>
          </a:p>
        </p:txBody>
      </p:sp>
      <p:pic>
        <p:nvPicPr>
          <p:cNvPr id="2" name="migrate_deterministi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 y="1339102"/>
            <a:ext cx="3524250" cy="3581400"/>
          </a:xfrm>
          <a:prstGeom prst="rect">
            <a:avLst/>
          </a:prstGeom>
        </p:spPr>
      </p:pic>
      <p:pic>
        <p:nvPicPr>
          <p:cNvPr id="3" name="migrate_random.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161830" y="1339102"/>
            <a:ext cx="3524250" cy="3581400"/>
          </a:xfrm>
          <a:prstGeom prst="rect">
            <a:avLst/>
          </a:prstGeom>
        </p:spPr>
      </p:pic>
      <p:sp>
        <p:nvSpPr>
          <p:cNvPr id="6" name="Rounded Rectangle 5"/>
          <p:cNvSpPr/>
          <p:nvPr/>
        </p:nvSpPr>
        <p:spPr>
          <a:xfrm>
            <a:off x="2272553" y="1492625"/>
            <a:ext cx="87406" cy="3186952"/>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6985588" y="1492625"/>
            <a:ext cx="87406" cy="3186952"/>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video>
              <p:cMediaNode vol="8000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457200" y="205920"/>
            <a:ext cx="8228880" cy="856800"/>
          </a:xfrm>
          <a:prstGeom prst="rect">
            <a:avLst/>
          </a:prstGeom>
          <a:noFill/>
          <a:ln>
            <a:noFill/>
          </a:ln>
        </p:spPr>
        <p:txBody>
          <a:bodyPr lIns="0" tIns="0" rIns="0" bIns="0" anchor="ctr"/>
          <a:lstStyle/>
          <a:p>
            <a:pPr>
              <a:lnSpc>
                <a:spcPct val="100000"/>
              </a:lnSpc>
            </a:pPr>
            <a:r>
              <a:rPr lang="en-GB" sz="3600" b="1">
                <a:solidFill>
                  <a:srgbClr val="DA0002"/>
                </a:solidFill>
                <a:latin typeface="Arial"/>
                <a:ea typeface="Arial"/>
              </a:rPr>
              <a:t>Example: Macrophage Migration</a:t>
            </a:r>
            <a:endParaRPr/>
          </a:p>
        </p:txBody>
      </p:sp>
      <p:pic>
        <p:nvPicPr>
          <p:cNvPr id="143" name="Image 142"/>
          <p:cNvPicPr/>
          <p:nvPr/>
        </p:nvPicPr>
        <p:blipFill>
          <a:blip r:embed="rId3"/>
          <a:stretch>
            <a:fillRect/>
          </a:stretch>
        </p:blipFill>
        <p:spPr>
          <a:xfrm>
            <a:off x="4536000" y="1786680"/>
            <a:ext cx="4319640" cy="3036960"/>
          </a:xfrm>
          <a:prstGeom prst="rect">
            <a:avLst/>
          </a:prstGeom>
          <a:ln>
            <a:noFill/>
          </a:ln>
        </p:spPr>
      </p:pic>
      <p:pic>
        <p:nvPicPr>
          <p:cNvPr id="144" name="Image 143"/>
          <p:cNvPicPr/>
          <p:nvPr/>
        </p:nvPicPr>
        <p:blipFill>
          <a:blip r:embed="rId4"/>
          <a:stretch>
            <a:fillRect/>
          </a:stretch>
        </p:blipFill>
        <p:spPr>
          <a:xfrm>
            <a:off x="576000" y="1692720"/>
            <a:ext cx="3674880" cy="32749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sz="3600" b="1" dirty="0" smtClean="0">
                <a:solidFill>
                  <a:srgbClr val="DA0002"/>
                </a:solidFill>
                <a:latin typeface="Arial"/>
                <a:ea typeface="Arial"/>
              </a:rPr>
              <a:t>Example: Macrophage Migration</a:t>
            </a:r>
            <a:endParaRPr lang="en-GB" sz="36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88459" y="1200240"/>
            <a:ext cx="5002306" cy="3751730"/>
          </a:xfrm>
          <a:prstGeom prst="rect">
            <a:avLst/>
          </a:prstGeom>
        </p:spPr>
      </p:pic>
    </p:spTree>
    <p:extLst>
      <p:ext uri="{BB962C8B-B14F-4D97-AF65-F5344CB8AC3E}">
        <p14:creationId xmlns:p14="http://schemas.microsoft.com/office/powerpoint/2010/main" val="1786921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Design aims</a:t>
            </a:r>
            <a:endParaRPr/>
          </a:p>
        </p:txBody>
      </p:sp>
      <p:sp>
        <p:nvSpPr>
          <p:cNvPr id="80" name="CustomShape 2"/>
          <p:cNvSpPr/>
          <p:nvPr/>
        </p:nvSpPr>
        <p:spPr>
          <a:xfrm>
            <a:off x="451060" y="2541022"/>
            <a:ext cx="1996560" cy="1212120"/>
          </a:xfrm>
          <a:prstGeom prst="rect">
            <a:avLst/>
          </a:prstGeom>
          <a:noFill/>
          <a:ln>
            <a:noFill/>
          </a:ln>
        </p:spPr>
        <p:txBody>
          <a:bodyPr lIns="90000" tIns="91440" rIns="90000" bIns="91440"/>
          <a:lstStyle/>
          <a:p>
            <a:pPr algn="ctr">
              <a:lnSpc>
                <a:spcPct val="100000"/>
              </a:lnSpc>
            </a:pPr>
            <a:r>
              <a:rPr lang="en-GB" sz="3000">
                <a:solidFill>
                  <a:srgbClr val="000000"/>
                </a:solidFill>
                <a:latin typeface="Arial"/>
                <a:ea typeface="Arial"/>
              </a:rPr>
              <a:t>Graphical or prompt</a:t>
            </a:r>
            <a:endParaRPr/>
          </a:p>
          <a:p>
            <a:pPr algn="ctr">
              <a:lnSpc>
                <a:spcPct val="100000"/>
              </a:lnSpc>
            </a:pPr>
            <a:endParaRPr/>
          </a:p>
        </p:txBody>
      </p:sp>
      <p:sp>
        <p:nvSpPr>
          <p:cNvPr id="81" name="CustomShape 3"/>
          <p:cNvSpPr/>
          <p:nvPr/>
        </p:nvSpPr>
        <p:spPr>
          <a:xfrm>
            <a:off x="6826320" y="2471760"/>
            <a:ext cx="1859760" cy="1099080"/>
          </a:xfrm>
          <a:prstGeom prst="rect">
            <a:avLst/>
          </a:prstGeom>
          <a:noFill/>
          <a:ln>
            <a:noFill/>
          </a:ln>
        </p:spPr>
        <p:txBody>
          <a:bodyPr lIns="90000" tIns="91440" rIns="90000" bIns="91440"/>
          <a:lstStyle/>
          <a:p>
            <a:pPr algn="ctr">
              <a:lnSpc>
                <a:spcPct val="100000"/>
              </a:lnSpc>
            </a:pPr>
            <a:r>
              <a:rPr lang="en-GB" sz="3000">
                <a:solidFill>
                  <a:srgbClr val="000000"/>
                </a:solidFill>
                <a:latin typeface="Arial"/>
                <a:ea typeface="Arial"/>
              </a:rPr>
              <a:t>Graphical or binary</a:t>
            </a:r>
            <a:endParaRPr/>
          </a:p>
        </p:txBody>
      </p:sp>
      <p:sp>
        <p:nvSpPr>
          <p:cNvPr id="82" name="CustomShape 4"/>
          <p:cNvSpPr/>
          <p:nvPr/>
        </p:nvSpPr>
        <p:spPr>
          <a:xfrm>
            <a:off x="3375720" y="1586160"/>
            <a:ext cx="2250000" cy="3038760"/>
          </a:xfrm>
          <a:prstGeom prst="rect">
            <a:avLst/>
          </a:prstGeom>
          <a:noFill/>
          <a:ln w="19080">
            <a:solidFill>
              <a:srgbClr val="000000"/>
            </a:solidFill>
            <a:round/>
          </a:ln>
        </p:spPr>
        <p:txBody>
          <a:bodyPr lIns="90000" tIns="91440" rIns="90000" bIns="91440" anchor="ctr"/>
          <a:lstStyle/>
          <a:p>
            <a:pPr algn="ctr">
              <a:lnSpc>
                <a:spcPct val="100000"/>
              </a:lnSpc>
            </a:pPr>
            <a:r>
              <a:rPr lang="en-GB" sz="3000">
                <a:solidFill>
                  <a:srgbClr val="000000"/>
                </a:solidFill>
                <a:latin typeface="Arial"/>
                <a:ea typeface="Arial"/>
              </a:rPr>
              <a:t>Flexibly &amp; efficiently</a:t>
            </a:r>
            <a:endParaRPr/>
          </a:p>
          <a:p>
            <a:pPr algn="ctr">
              <a:lnSpc>
                <a:spcPct val="100000"/>
              </a:lnSpc>
            </a:pPr>
            <a:r>
              <a:rPr lang="en-GB" sz="3000">
                <a:solidFill>
                  <a:srgbClr val="000000"/>
                </a:solidFill>
                <a:latin typeface="Arial"/>
                <a:ea typeface="Arial"/>
              </a:rPr>
              <a:t>reproduce biologically realistic behaviour</a:t>
            </a:r>
            <a:endParaRPr/>
          </a:p>
        </p:txBody>
      </p:sp>
      <p:sp>
        <p:nvSpPr>
          <p:cNvPr id="83" name="CustomShape 5"/>
          <p:cNvSpPr/>
          <p:nvPr/>
        </p:nvSpPr>
        <p:spPr>
          <a:xfrm>
            <a:off x="576000" y="3124080"/>
            <a:ext cx="2781360" cy="360"/>
          </a:xfrm>
          <a:prstGeom prst="straightConnector1">
            <a:avLst/>
          </a:prstGeom>
          <a:noFill/>
          <a:ln w="19080">
            <a:solidFill>
              <a:srgbClr val="5B595A"/>
            </a:solidFill>
            <a:round/>
            <a:tailEnd type="triangle" w="lg" len="lg"/>
          </a:ln>
        </p:spPr>
      </p:sp>
      <p:sp>
        <p:nvSpPr>
          <p:cNvPr id="84" name="CustomShape 6"/>
          <p:cNvSpPr/>
          <p:nvPr/>
        </p:nvSpPr>
        <p:spPr>
          <a:xfrm>
            <a:off x="5626440" y="3124080"/>
            <a:ext cx="2781360" cy="360"/>
          </a:xfrm>
          <a:prstGeom prst="straightConnector1">
            <a:avLst/>
          </a:prstGeom>
          <a:noFill/>
          <a:ln w="19080">
            <a:solidFill>
              <a:srgbClr val="5B595A"/>
            </a:solidFill>
            <a:round/>
            <a:tailEnd type="triangle" w="lg" len="lg"/>
          </a:ln>
        </p:spPr>
      </p:sp>
      <p:sp>
        <p:nvSpPr>
          <p:cNvPr id="85" name="CustomShape 7"/>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0F23025E-82B4-4C92-BD75-39837EF642AE}" type="slidenum">
              <a:rPr lang="en-GB" sz="1300">
                <a:solidFill>
                  <a:srgbClr val="000000"/>
                </a:solidFill>
                <a:latin typeface="Arial"/>
                <a:ea typeface="Arial"/>
              </a:rPr>
              <a:t>2</a:t>
            </a:fld>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smtClean="0">
                <a:solidFill>
                  <a:srgbClr val="DA0002"/>
                </a:solidFill>
                <a:latin typeface="Arial"/>
                <a:ea typeface="Arial"/>
              </a:rPr>
              <a:t>Further Directions</a:t>
            </a:r>
            <a:endParaRPr lang="en-GB" sz="3600" b="1" dirty="0">
              <a:solidFill>
                <a:srgbClr val="FF0000"/>
              </a:solidFill>
              <a:latin typeface="+mj-lt"/>
            </a:endParaRPr>
          </a:p>
        </p:txBody>
      </p:sp>
      <p:sp>
        <p:nvSpPr>
          <p:cNvPr id="3" name="Subtitle 2"/>
          <p:cNvSpPr>
            <a:spLocks noGrp="1"/>
          </p:cNvSpPr>
          <p:nvPr>
            <p:ph type="subTitle"/>
          </p:nvPr>
        </p:nvSpPr>
        <p:spPr>
          <a:xfrm>
            <a:off x="457200" y="1200240"/>
            <a:ext cx="8228880" cy="3358313"/>
          </a:xfrm>
        </p:spPr>
        <p:txBody>
          <a:bodyPr/>
          <a:lstStyle/>
          <a:p>
            <a:pPr marL="285750" indent="-285750" algn="l">
              <a:lnSpc>
                <a:spcPct val="200000"/>
              </a:lnSpc>
              <a:buFont typeface="Arial" panose="020B0604020202020204" pitchFamily="34" charset="0"/>
              <a:buChar char="•"/>
            </a:pPr>
            <a:r>
              <a:rPr lang="en-GB" sz="2800" dirty="0" smtClean="0"/>
              <a:t>More sophisticated growth and death functions</a:t>
            </a:r>
          </a:p>
          <a:p>
            <a:pPr marL="285750" indent="-285750" algn="l">
              <a:lnSpc>
                <a:spcPct val="200000"/>
              </a:lnSpc>
              <a:buFont typeface="Arial" panose="020B0604020202020204" pitchFamily="34" charset="0"/>
              <a:buChar char="•"/>
            </a:pPr>
            <a:r>
              <a:rPr lang="en-GB" sz="2800" dirty="0" smtClean="0"/>
              <a:t>More than one type of ligand per simulation</a:t>
            </a:r>
          </a:p>
          <a:p>
            <a:pPr marL="285750" indent="-285750" algn="l">
              <a:lnSpc>
                <a:spcPct val="200000"/>
              </a:lnSpc>
              <a:buFont typeface="Arial" panose="020B0604020202020204" pitchFamily="34" charset="0"/>
              <a:buChar char="•"/>
            </a:pPr>
            <a:r>
              <a:rPr lang="en-GB" sz="2800" dirty="0" smtClean="0"/>
              <a:t>Inbuilt parameter inference suite</a:t>
            </a:r>
            <a:endParaRPr lang="en-GB" sz="2800" dirty="0"/>
          </a:p>
        </p:txBody>
      </p:sp>
    </p:spTree>
    <p:extLst>
      <p:ext uri="{BB962C8B-B14F-4D97-AF65-F5344CB8AC3E}">
        <p14:creationId xmlns:p14="http://schemas.microsoft.com/office/powerpoint/2010/main" val="35206147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smtClean="0">
                <a:solidFill>
                  <a:srgbClr val="DA0002"/>
                </a:solidFill>
                <a:latin typeface="Arial"/>
              </a:rPr>
              <a:t>Conclusions</a:t>
            </a:r>
            <a:endParaRPr lang="en-GB" sz="3600" dirty="0"/>
          </a:p>
        </p:txBody>
      </p:sp>
      <p:sp>
        <p:nvSpPr>
          <p:cNvPr id="3" name="Subtitle 2"/>
          <p:cNvSpPr>
            <a:spLocks noGrp="1"/>
          </p:cNvSpPr>
          <p:nvPr>
            <p:ph type="subTitle"/>
          </p:nvPr>
        </p:nvSpPr>
        <p:spPr/>
        <p:txBody>
          <a:bodyPr/>
          <a:lstStyle/>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p:txBody>
      </p:sp>
      <p:sp>
        <p:nvSpPr>
          <p:cNvPr id="4" name="TextBox 3"/>
          <p:cNvSpPr txBox="1"/>
          <p:nvPr/>
        </p:nvSpPr>
        <p:spPr>
          <a:xfrm>
            <a:off x="457199" y="1835524"/>
            <a:ext cx="8155641" cy="258532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sz="2400" dirty="0"/>
              <a:t>Design goals reached. Platform flexible and extensible</a:t>
            </a:r>
          </a:p>
          <a:p>
            <a:pPr marL="285750" indent="-285750">
              <a:lnSpc>
                <a:spcPct val="200000"/>
              </a:lnSpc>
              <a:buFont typeface="Arial" panose="020B0604020202020204" pitchFamily="34" charset="0"/>
              <a:buChar char="•"/>
            </a:pPr>
            <a:r>
              <a:rPr lang="en-GB" sz="2400" dirty="0"/>
              <a:t>Can be used for exploratory analysis or data gathering</a:t>
            </a:r>
          </a:p>
          <a:p>
            <a:pPr marL="285750" indent="-285750">
              <a:lnSpc>
                <a:spcPct val="200000"/>
              </a:lnSpc>
              <a:buFont typeface="Arial" panose="020B0604020202020204" pitchFamily="34" charset="0"/>
              <a:buChar char="•"/>
            </a:pPr>
            <a:r>
              <a:rPr lang="en-GB" sz="2400" dirty="0"/>
              <a:t>ABM basis allows for uniqueness</a:t>
            </a:r>
          </a:p>
          <a:p>
            <a:endParaRPr lang="en-GB" dirty="0"/>
          </a:p>
        </p:txBody>
      </p:sp>
    </p:spTree>
    <p:extLst>
      <p:ext uri="{BB962C8B-B14F-4D97-AF65-F5344CB8AC3E}">
        <p14:creationId xmlns:p14="http://schemas.microsoft.com/office/powerpoint/2010/main" val="7594611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References</a:t>
            </a:r>
            <a:endParaRPr/>
          </a:p>
        </p:txBody>
      </p:sp>
      <p:sp>
        <p:nvSpPr>
          <p:cNvPr id="146" name="CustomShape 2"/>
          <p:cNvSpPr/>
          <p:nvPr/>
        </p:nvSpPr>
        <p:spPr>
          <a:xfrm>
            <a:off x="457200" y="1200240"/>
            <a:ext cx="8228880" cy="3724920"/>
          </a:xfrm>
          <a:prstGeom prst="rect">
            <a:avLst/>
          </a:prstGeom>
          <a:noFill/>
          <a:ln>
            <a:noFill/>
          </a:ln>
        </p:spPr>
        <p:txBody>
          <a:bodyPr lIns="90000" tIns="91440" rIns="90000" bIns="91440"/>
          <a:lstStyle/>
          <a:p>
            <a:pPr>
              <a:lnSpc>
                <a:spcPct val="100000"/>
              </a:lnSpc>
            </a:pPr>
            <a:r>
              <a:rPr lang="en-GB" sz="1200">
                <a:solidFill>
                  <a:srgbClr val="000000"/>
                </a:solidFill>
                <a:latin typeface="Arial"/>
                <a:ea typeface="Arial"/>
              </a:rPr>
              <a:t>Kaul, Himanshu, and Yiannis Ventikos. "Investigating biocomplexity through the agent-based paradigm." </a:t>
            </a:r>
            <a:r>
              <a:rPr lang="en-GB" sz="1200" i="1">
                <a:solidFill>
                  <a:srgbClr val="000000"/>
                </a:solidFill>
                <a:latin typeface="Arial"/>
                <a:ea typeface="Arial"/>
              </a:rPr>
              <a:t>Briefings in bioinformatics</a:t>
            </a:r>
            <a:r>
              <a:rPr lang="en-GB" sz="1200">
                <a:solidFill>
                  <a:srgbClr val="000000"/>
                </a:solidFill>
                <a:latin typeface="Arial"/>
                <a:ea typeface="Arial"/>
              </a:rPr>
              <a:t> 16.1 (2015): 137-152.</a:t>
            </a:r>
            <a:endParaRPr/>
          </a:p>
          <a:p>
            <a:pPr>
              <a:lnSpc>
                <a:spcPct val="100000"/>
              </a:lnSpc>
            </a:pPr>
            <a:r>
              <a:rPr lang="en-US" sz="1200" i="1">
                <a:solidFill>
                  <a:srgbClr val="222222"/>
                </a:solidFill>
                <a:latin typeface="Arial" charset="0"/>
                <a:cs typeface="Arial" charset="0"/>
              </a:rPr>
              <a:t>Tisue, Seth, and Uri Wilensky. "Netlogo: A simple environment for modeling complexity." International conference on complex systems</a:t>
            </a:r>
            <a:r>
              <a:rPr lang="en-US" sz="1200">
                <a:solidFill>
                  <a:srgbClr val="222222"/>
                </a:solidFill>
                <a:latin typeface="Arial" charset="0"/>
                <a:cs typeface="Arial" charset="0"/>
              </a:rPr>
              <a:t>. 2004.</a:t>
            </a:r>
            <a:endParaRPr sz="1200">
              <a:solidFill>
                <a:srgbClr val="222222"/>
              </a:solidFill>
              <a:latin typeface="Arial" charset="0"/>
              <a:cs typeface="Arial" charset="0"/>
            </a:endParaRPr>
          </a:p>
        </p:txBody>
      </p:sp>
      <p:sp>
        <p:nvSpPr>
          <p:cNvPr id="147" name="CustomShape 3"/>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213D8F78-8DB4-4BFA-BB79-FD2A2B808256}" type="slidenum">
              <a:rPr lang="en-GB" sz="1300">
                <a:solidFill>
                  <a:srgbClr val="000000"/>
                </a:solidFill>
                <a:latin typeface="Arial"/>
                <a:ea typeface="Arial"/>
              </a:rPr>
              <a:t>22</a:t>
            </a:fld>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Agent-based models (ABMs)</a:t>
            </a:r>
            <a:endParaRPr/>
          </a:p>
        </p:txBody>
      </p:sp>
      <p:sp>
        <p:nvSpPr>
          <p:cNvPr id="90" name="CustomShape 2"/>
          <p:cNvSpPr/>
          <p:nvPr/>
        </p:nvSpPr>
        <p:spPr>
          <a:xfrm>
            <a:off x="457200" y="1200240"/>
            <a:ext cx="8228880" cy="3724920"/>
          </a:xfrm>
          <a:prstGeom prst="rect">
            <a:avLst/>
          </a:prstGeom>
          <a:noFill/>
          <a:ln>
            <a:noFill/>
          </a:ln>
        </p:spPr>
        <p:txBody>
          <a:bodyPr lIns="90000" tIns="91440" rIns="90000" bIns="91440"/>
          <a:lstStyle/>
          <a:p>
            <a:pPr>
              <a:lnSpc>
                <a:spcPct val="100000"/>
              </a:lnSpc>
              <a:buFont typeface="Arial"/>
              <a:buChar char="●"/>
            </a:pPr>
            <a:r>
              <a:rPr lang="en-GB" sz="3000">
                <a:solidFill>
                  <a:srgbClr val="000000"/>
                </a:solidFill>
                <a:latin typeface="Arial"/>
                <a:ea typeface="Arial"/>
              </a:rPr>
              <a:t>Suited to modelling interdependent modules (e.g. cells)</a:t>
            </a:r>
            <a:endParaRPr/>
          </a:p>
          <a:p>
            <a:pPr>
              <a:lnSpc>
                <a:spcPct val="100000"/>
              </a:lnSpc>
              <a:buFont typeface="Arial"/>
              <a:buChar char="●"/>
            </a:pPr>
            <a:r>
              <a:rPr lang="en-GB" sz="3000">
                <a:solidFill>
                  <a:srgbClr val="000000"/>
                </a:solidFill>
                <a:latin typeface="Arial"/>
                <a:ea typeface="Arial"/>
              </a:rPr>
              <a:t>Flexible</a:t>
            </a:r>
            <a:endParaRPr/>
          </a:p>
          <a:p>
            <a:pPr>
              <a:lnSpc>
                <a:spcPct val="100000"/>
              </a:lnSpc>
              <a:buFont typeface="Arial"/>
              <a:buChar char="●"/>
            </a:pPr>
            <a:r>
              <a:rPr lang="en-GB" sz="3000">
                <a:solidFill>
                  <a:srgbClr val="000000"/>
                </a:solidFill>
                <a:latin typeface="Arial"/>
                <a:ea typeface="Arial"/>
              </a:rPr>
              <a:t>Can model heterogenous entities with heterogenous interaction network. (Kaul 2015)</a:t>
            </a:r>
            <a:endParaRPr/>
          </a:p>
          <a:p>
            <a:pPr>
              <a:lnSpc>
                <a:spcPct val="100000"/>
              </a:lnSpc>
              <a:buFont typeface="Arial"/>
              <a:buChar char="●"/>
            </a:pPr>
            <a:r>
              <a:rPr lang="en-GB" sz="3000">
                <a:solidFill>
                  <a:srgbClr val="000000"/>
                </a:solidFill>
                <a:latin typeface="Arial"/>
                <a:ea typeface="Arial"/>
              </a:rPr>
              <a:t>Growing in popularity</a:t>
            </a:r>
            <a:endParaRPr/>
          </a:p>
        </p:txBody>
      </p:sp>
      <p:sp>
        <p:nvSpPr>
          <p:cNvPr id="91" name="CustomShape 3"/>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A424C30F-C156-452E-A521-05B40F5FB7E2}" type="slidenum">
              <a:rPr lang="en-GB" sz="1300">
                <a:solidFill>
                  <a:srgbClr val="000000"/>
                </a:solidFill>
                <a:latin typeface="Arial"/>
                <a:ea typeface="Arial"/>
              </a:rPr>
              <a:t>3</a:t>
            </a:fld>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Design choices</a:t>
            </a:r>
            <a:endParaRPr/>
          </a:p>
        </p:txBody>
      </p:sp>
      <p:sp>
        <p:nvSpPr>
          <p:cNvPr id="93" name="CustomShape 2"/>
          <p:cNvSpPr/>
          <p:nvPr/>
        </p:nvSpPr>
        <p:spPr>
          <a:xfrm>
            <a:off x="457200" y="1200240"/>
            <a:ext cx="8228880" cy="3724920"/>
          </a:xfrm>
          <a:prstGeom prst="rect">
            <a:avLst/>
          </a:prstGeom>
          <a:noFill/>
          <a:ln>
            <a:noFill/>
          </a:ln>
        </p:spPr>
        <p:txBody>
          <a:bodyPr lIns="90000" tIns="91440" rIns="90000" bIns="91440"/>
          <a:lstStyle/>
          <a:p>
            <a:pPr>
              <a:lnSpc>
                <a:spcPct val="100000"/>
              </a:lnSpc>
              <a:buFont typeface="Arial"/>
              <a:buChar char="●"/>
            </a:pPr>
            <a:r>
              <a:rPr lang="en-GB" sz="3000" dirty="0">
                <a:solidFill>
                  <a:srgbClr val="000000"/>
                </a:solidFill>
                <a:latin typeface="Arial"/>
                <a:ea typeface="Arial"/>
              </a:rPr>
              <a:t>Agent-based models</a:t>
            </a:r>
            <a:endParaRPr dirty="0"/>
          </a:p>
          <a:p>
            <a:pPr>
              <a:lnSpc>
                <a:spcPct val="100000"/>
              </a:lnSpc>
              <a:buFont typeface="Arial"/>
              <a:buChar char="●"/>
            </a:pPr>
            <a:r>
              <a:rPr lang="en-GB" sz="3000" dirty="0">
                <a:solidFill>
                  <a:srgbClr val="000000"/>
                </a:solidFill>
                <a:latin typeface="Arial"/>
                <a:ea typeface="Arial"/>
              </a:rPr>
              <a:t>Continuous space</a:t>
            </a:r>
            <a:endParaRPr dirty="0"/>
          </a:p>
          <a:p>
            <a:pPr>
              <a:lnSpc>
                <a:spcPct val="100000"/>
              </a:lnSpc>
              <a:buFont typeface="Arial"/>
              <a:buChar char="●"/>
            </a:pPr>
            <a:r>
              <a:rPr lang="en-GB" sz="3000" dirty="0">
                <a:solidFill>
                  <a:srgbClr val="000000"/>
                </a:solidFill>
                <a:latin typeface="Arial"/>
                <a:ea typeface="Arial"/>
              </a:rPr>
              <a:t>Different types of cells</a:t>
            </a:r>
            <a:endParaRPr dirty="0"/>
          </a:p>
          <a:p>
            <a:pPr>
              <a:lnSpc>
                <a:spcPct val="100000"/>
              </a:lnSpc>
              <a:buFont typeface="Arial"/>
              <a:buChar char="●"/>
            </a:pPr>
            <a:r>
              <a:rPr lang="en-GB" sz="3000" dirty="0">
                <a:solidFill>
                  <a:srgbClr val="000000"/>
                </a:solidFill>
                <a:latin typeface="Arial"/>
                <a:ea typeface="Arial"/>
              </a:rPr>
              <a:t>Environment modelled with PDEs</a:t>
            </a:r>
            <a:endParaRPr dirty="0"/>
          </a:p>
          <a:p>
            <a:pPr>
              <a:lnSpc>
                <a:spcPct val="100000"/>
              </a:lnSpc>
              <a:buFont typeface="Arial"/>
              <a:buChar char="●"/>
            </a:pPr>
            <a:r>
              <a:rPr lang="en-GB" sz="3000" dirty="0">
                <a:solidFill>
                  <a:srgbClr val="000000"/>
                </a:solidFill>
                <a:latin typeface="Arial"/>
                <a:ea typeface="Arial"/>
              </a:rPr>
              <a:t>Julia Language</a:t>
            </a:r>
            <a:endParaRPr dirty="0"/>
          </a:p>
          <a:p>
            <a:pPr>
              <a:lnSpc>
                <a:spcPct val="100000"/>
              </a:lnSpc>
            </a:pPr>
            <a:endParaRPr dirty="0"/>
          </a:p>
        </p:txBody>
      </p:sp>
      <p:pic>
        <p:nvPicPr>
          <p:cNvPr id="94" name="Shape 71"/>
          <p:cNvPicPr/>
          <p:nvPr/>
        </p:nvPicPr>
        <p:blipFill>
          <a:blip r:embed="rId3"/>
          <a:srcRect l="3847115" t="-7608977" r="5627926" b="-9084938"/>
          <a:stretch>
            <a:fillRect/>
          </a:stretch>
        </p:blipFill>
        <p:spPr>
          <a:xfrm>
            <a:off x="5679720" y="3544200"/>
            <a:ext cx="1877760" cy="1284120"/>
          </a:xfrm>
          <a:prstGeom prst="rect">
            <a:avLst/>
          </a:prstGeom>
          <a:ln>
            <a:noFill/>
          </a:ln>
        </p:spPr>
      </p:pic>
      <p:sp>
        <p:nvSpPr>
          <p:cNvPr id="95" name="CustomShape 3"/>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A77E122C-5888-4A78-B968-AC77EC839F93}" type="slidenum">
              <a:rPr lang="en-GB" sz="1300">
                <a:solidFill>
                  <a:srgbClr val="000000"/>
                </a:solidFill>
                <a:latin typeface="Arial"/>
                <a:ea typeface="Arial"/>
              </a:rPr>
              <a:t>4</a:t>
            </a:fld>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Model overview I</a:t>
            </a:r>
            <a:endParaRPr/>
          </a:p>
        </p:txBody>
      </p:sp>
      <p:sp>
        <p:nvSpPr>
          <p:cNvPr id="98"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281FA1D1-D664-4892-8874-B0872B018E0C}" type="slidenum">
              <a:rPr lang="en-GB" sz="1300">
                <a:solidFill>
                  <a:srgbClr val="000000"/>
                </a:solidFill>
                <a:latin typeface="Arial"/>
                <a:ea typeface="Arial"/>
              </a:rPr>
              <a:t>5</a:t>
            </a:fld>
            <a:endParaRPr/>
          </a:p>
        </p:txBody>
      </p:sp>
      <p:pic>
        <p:nvPicPr>
          <p:cNvPr id="4" name="Picture 3" descr="46.png"/>
          <p:cNvPicPr>
            <a:picLocks noChangeAspect="1"/>
          </p:cNvPicPr>
          <p:nvPr/>
        </p:nvPicPr>
        <p:blipFill>
          <a:blip r:embed="rId3"/>
          <a:srcRect l="36620" t="3616" r="26863" b="72584"/>
          <a:stretch>
            <a:fillRect/>
          </a:stretch>
        </p:blipFill>
        <p:spPr>
          <a:xfrm>
            <a:off x="2496061" y="1234645"/>
            <a:ext cx="3570271" cy="371144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Model overview II</a:t>
            </a:r>
            <a:endParaRPr/>
          </a:p>
        </p:txBody>
      </p:sp>
      <p:sp>
        <p:nvSpPr>
          <p:cNvPr id="98"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281FA1D1-D664-4892-8874-B0872B018E0C}" type="slidenum">
              <a:rPr lang="en-GB" sz="1300">
                <a:solidFill>
                  <a:srgbClr val="000000"/>
                </a:solidFill>
                <a:latin typeface="Arial"/>
                <a:ea typeface="Arial"/>
              </a:rPr>
              <a:t>6</a:t>
            </a:fld>
            <a:endParaRPr/>
          </a:p>
        </p:txBody>
      </p:sp>
      <p:pic>
        <p:nvPicPr>
          <p:cNvPr id="99" name="Shape 80"/>
          <p:cNvPicPr/>
          <p:nvPr/>
        </p:nvPicPr>
        <p:blipFill>
          <a:blip r:embed="rId3"/>
          <a:stretch>
            <a:fillRect/>
          </a:stretch>
        </p:blipFill>
        <p:spPr>
          <a:xfrm>
            <a:off x="4944600" y="1244520"/>
            <a:ext cx="3180240" cy="3683520"/>
          </a:xfrm>
          <a:prstGeom prst="rect">
            <a:avLst/>
          </a:prstGeom>
          <a:ln>
            <a:noFill/>
          </a:ln>
        </p:spPr>
      </p:pic>
      <p:pic>
        <p:nvPicPr>
          <p:cNvPr id="2" name="Picture 1" descr="algorithmoverview.png"/>
          <p:cNvPicPr>
            <a:picLocks noChangeAspect="1"/>
          </p:cNvPicPr>
          <p:nvPr/>
        </p:nvPicPr>
        <p:blipFill>
          <a:blip r:embed="rId4"/>
          <a:stretch>
            <a:fillRect/>
          </a:stretch>
        </p:blipFill>
        <p:spPr>
          <a:xfrm>
            <a:off x="902109" y="1413960"/>
            <a:ext cx="2743200" cy="3255665"/>
          </a:xfrm>
          <a:prstGeom prst="rect">
            <a:avLst/>
          </a:prstGeom>
        </p:spPr>
      </p:pic>
    </p:spTree>
    <p:extLst>
      <p:ext uri="{BB962C8B-B14F-4D97-AF65-F5344CB8AC3E}">
        <p14:creationId xmlns:p14="http://schemas.microsoft.com/office/powerpoint/2010/main" val="26425648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Cell Model Interface</a:t>
            </a:r>
            <a:endParaRPr/>
          </a:p>
        </p:txBody>
      </p:sp>
      <p:sp>
        <p:nvSpPr>
          <p:cNvPr id="107"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CCD80399-815C-4098-893A-E862A46EA4C5}" type="slidenum">
              <a:rPr lang="en-GB" sz="1300">
                <a:solidFill>
                  <a:srgbClr val="000000"/>
                </a:solidFill>
                <a:latin typeface="Arial"/>
                <a:ea typeface="Arial"/>
              </a:rPr>
              <a:t>7</a:t>
            </a:fld>
            <a:endParaRPr/>
          </a:p>
        </p:txBody>
      </p:sp>
      <p:pic>
        <p:nvPicPr>
          <p:cNvPr id="108" name="Shape 97"/>
          <p:cNvPicPr/>
          <p:nvPr/>
        </p:nvPicPr>
        <p:blipFill>
          <a:blip r:embed="rId3"/>
          <a:stretch>
            <a:fillRect/>
          </a:stretch>
        </p:blipFill>
        <p:spPr>
          <a:xfrm>
            <a:off x="428400" y="1196640"/>
            <a:ext cx="8413920" cy="37929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a:solidFill>
                  <a:srgbClr val="DA0002"/>
                </a:solidFill>
                <a:latin typeface="Arial"/>
                <a:ea typeface="Arial"/>
              </a:rPr>
              <a:t>Cell Model</a:t>
            </a:r>
            <a:endParaRPr/>
          </a:p>
        </p:txBody>
      </p:sp>
      <p:pic>
        <p:nvPicPr>
          <p:cNvPr id="102" name="Shape 87"/>
          <p:cNvPicPr/>
          <p:nvPr/>
        </p:nvPicPr>
        <p:blipFill>
          <a:blip r:embed="rId3"/>
          <a:stretch>
            <a:fillRect/>
          </a:stretch>
        </p:blipFill>
        <p:spPr>
          <a:xfrm>
            <a:off x="3681707" y="1319196"/>
            <a:ext cx="3837431" cy="3272760"/>
          </a:xfrm>
          <a:prstGeom prst="rect">
            <a:avLst/>
          </a:prstGeom>
          <a:ln>
            <a:noFill/>
          </a:ln>
        </p:spPr>
      </p:pic>
      <p:sp>
        <p:nvSpPr>
          <p:cNvPr id="103"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370C9972-C7C2-48E8-801B-52238063A634}" type="slidenum">
              <a:rPr lang="en-GB" sz="1300">
                <a:solidFill>
                  <a:srgbClr val="000000"/>
                </a:solidFill>
                <a:latin typeface="Arial"/>
                <a:ea typeface="Arial"/>
              </a:rPr>
              <a:t>8</a:t>
            </a:fld>
            <a:endParaRPr/>
          </a:p>
        </p:txBody>
      </p:sp>
      <p:sp>
        <p:nvSpPr>
          <p:cNvPr id="2" name="ZoneTexte 1"/>
          <p:cNvSpPr txBox="1"/>
          <p:nvPr/>
        </p:nvSpPr>
        <p:spPr>
          <a:xfrm>
            <a:off x="557469" y="1664507"/>
            <a:ext cx="2948216" cy="2246769"/>
          </a:xfrm>
          <a:prstGeom prst="rect">
            <a:avLst/>
          </a:prstGeom>
          <a:noFill/>
        </p:spPr>
        <p:txBody>
          <a:bodyPr wrap="square" rtlCol="0">
            <a:spAutoFit/>
          </a:bodyPr>
          <a:lstStyle/>
          <a:p>
            <a:r>
              <a:rPr lang="en-GB" sz="1400" u="sng" dirty="0"/>
              <a:t>Parameters:</a:t>
            </a:r>
          </a:p>
          <a:p>
            <a:pPr marL="285750" indent="-285750">
              <a:buFont typeface="Arial"/>
              <a:buChar char="•"/>
            </a:pPr>
            <a:r>
              <a:rPr lang="en-GB" sz="1400" i="1" dirty="0"/>
              <a:t>Randomness</a:t>
            </a:r>
          </a:p>
          <a:p>
            <a:pPr marL="285750" indent="-285750">
              <a:buFont typeface="Arial"/>
              <a:buChar char="•"/>
            </a:pPr>
            <a:r>
              <a:rPr lang="en-GB" sz="1400" i="1" dirty="0"/>
              <a:t>Persistence</a:t>
            </a:r>
          </a:p>
          <a:p>
            <a:endParaRPr lang="en-GB" sz="1400" u="sng" dirty="0" smtClean="0"/>
          </a:p>
          <a:p>
            <a:endParaRPr lang="en-GB" sz="1400" u="sng" dirty="0"/>
          </a:p>
          <a:p>
            <a:r>
              <a:rPr lang="en-GB" sz="1400" u="sng" dirty="0" smtClean="0"/>
              <a:t>Thresholds:</a:t>
            </a:r>
          </a:p>
          <a:p>
            <a:pPr marL="285750" indent="-285750">
              <a:buFont typeface="Arial"/>
              <a:buChar char="•"/>
            </a:pPr>
            <a:r>
              <a:rPr lang="en-GB" sz="1400" i="1" dirty="0" err="1" smtClean="0"/>
              <a:t>C</a:t>
            </a:r>
            <a:r>
              <a:rPr lang="en-GB" sz="1400" i="1" baseline="-25000" dirty="0" err="1" smtClean="0"/>
              <a:t>max</a:t>
            </a:r>
            <a:r>
              <a:rPr lang="en-GB" sz="1400" i="1" dirty="0" smtClean="0"/>
              <a:t>/</a:t>
            </a:r>
            <a:r>
              <a:rPr lang="en-GB" sz="1400" i="1" dirty="0" err="1" smtClean="0"/>
              <a:t>C</a:t>
            </a:r>
            <a:r>
              <a:rPr lang="en-GB" sz="1400" i="1" baseline="-25000" dirty="0" err="1" smtClean="0"/>
              <a:t>mean</a:t>
            </a:r>
            <a:r>
              <a:rPr lang="en-GB" sz="1400" i="1" dirty="0" smtClean="0"/>
              <a:t> &lt; Detectable ratio</a:t>
            </a:r>
          </a:p>
          <a:p>
            <a:pPr marL="285750" indent="-285750">
              <a:buFont typeface="Arial"/>
              <a:buChar char="•"/>
            </a:pPr>
            <a:r>
              <a:rPr lang="en-GB" sz="1400" i="1" dirty="0" err="1" smtClean="0"/>
              <a:t>C</a:t>
            </a:r>
            <a:r>
              <a:rPr lang="en-GB" sz="1400" i="1" baseline="-25000" dirty="0" err="1" smtClean="0"/>
              <a:t>max</a:t>
            </a:r>
            <a:r>
              <a:rPr lang="en-GB" sz="1400" i="1" baseline="-25000" dirty="0" smtClean="0"/>
              <a:t> </a:t>
            </a:r>
            <a:r>
              <a:rPr lang="en-GB" sz="1400" i="1" dirty="0" smtClean="0"/>
              <a:t>&lt; Inertia threshold</a:t>
            </a:r>
          </a:p>
          <a:p>
            <a:pPr marL="285750" indent="-285750">
              <a:buFont typeface="Arial"/>
              <a:buChar char="•"/>
            </a:pPr>
            <a:endParaRPr lang="en-GB" sz="1400" i="1" dirty="0" smtClean="0"/>
          </a:p>
          <a:p>
            <a:endParaRPr lang="en-GB" sz="1400" i="1" dirty="0"/>
          </a:p>
        </p:txBody>
      </p:sp>
      <p:sp>
        <p:nvSpPr>
          <p:cNvPr id="3" name="ZoneTexte 2"/>
          <p:cNvSpPr txBox="1"/>
          <p:nvPr/>
        </p:nvSpPr>
        <p:spPr>
          <a:xfrm>
            <a:off x="4590104" y="4560477"/>
            <a:ext cx="1726860" cy="307777"/>
          </a:xfrm>
          <a:prstGeom prst="rect">
            <a:avLst/>
          </a:prstGeom>
          <a:noFill/>
        </p:spPr>
        <p:txBody>
          <a:bodyPr wrap="square" rtlCol="0">
            <a:spAutoFit/>
          </a:bodyPr>
          <a:lstStyle/>
          <a:p>
            <a:r>
              <a:rPr lang="en-GB" sz="1400" dirty="0" smtClean="0"/>
              <a:t>Schema of the cell</a:t>
            </a:r>
            <a:endParaRPr lang="en-GB" sz="14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457200" y="205920"/>
            <a:ext cx="8228880" cy="856800"/>
          </a:xfrm>
          <a:prstGeom prst="rect">
            <a:avLst/>
          </a:prstGeom>
          <a:noFill/>
          <a:ln>
            <a:noFill/>
          </a:ln>
        </p:spPr>
        <p:txBody>
          <a:bodyPr lIns="90000" tIns="91440" rIns="90000" bIns="91440" anchor="b"/>
          <a:lstStyle/>
          <a:p>
            <a:pPr>
              <a:lnSpc>
                <a:spcPct val="100000"/>
              </a:lnSpc>
            </a:pPr>
            <a:r>
              <a:rPr lang="en-GB" sz="3600" b="1" dirty="0">
                <a:solidFill>
                  <a:srgbClr val="DA0002"/>
                </a:solidFill>
                <a:latin typeface="Arial"/>
                <a:ea typeface="Arial"/>
              </a:rPr>
              <a:t>Cell </a:t>
            </a:r>
            <a:r>
              <a:rPr lang="en-GB" sz="3600" b="1" dirty="0" smtClean="0">
                <a:solidFill>
                  <a:srgbClr val="DA0002"/>
                </a:solidFill>
                <a:latin typeface="Arial"/>
                <a:ea typeface="Arial"/>
              </a:rPr>
              <a:t>Ballistics</a:t>
            </a:r>
            <a:endParaRPr dirty="0"/>
          </a:p>
        </p:txBody>
      </p:sp>
      <p:pic>
        <p:nvPicPr>
          <p:cNvPr id="110" name="Shape 103"/>
          <p:cNvPicPr/>
          <p:nvPr/>
        </p:nvPicPr>
        <p:blipFill>
          <a:blip r:embed="rId3"/>
          <a:stretch>
            <a:fillRect/>
          </a:stretch>
        </p:blipFill>
        <p:spPr>
          <a:xfrm>
            <a:off x="1149120" y="1218240"/>
            <a:ext cx="6284880" cy="3621600"/>
          </a:xfrm>
          <a:prstGeom prst="rect">
            <a:avLst/>
          </a:prstGeom>
          <a:ln>
            <a:noFill/>
          </a:ln>
        </p:spPr>
      </p:pic>
      <p:sp>
        <p:nvSpPr>
          <p:cNvPr id="111" name="CustomShape 2"/>
          <p:cNvSpPr/>
          <p:nvPr/>
        </p:nvSpPr>
        <p:spPr>
          <a:xfrm>
            <a:off x="8556840" y="4749840"/>
            <a:ext cx="547920" cy="392760"/>
          </a:xfrm>
          <a:prstGeom prst="rect">
            <a:avLst/>
          </a:prstGeom>
          <a:noFill/>
          <a:ln>
            <a:noFill/>
          </a:ln>
        </p:spPr>
        <p:txBody>
          <a:bodyPr lIns="90000" tIns="91440" rIns="90000" bIns="91440" anchor="ctr"/>
          <a:lstStyle/>
          <a:p>
            <a:pPr>
              <a:lnSpc>
                <a:spcPct val="100000"/>
              </a:lnSpc>
            </a:pPr>
            <a:fld id="{C7FB02DB-285D-4335-B406-BF8EAB0A1099}" type="slidenum">
              <a:rPr lang="en-GB" sz="1300">
                <a:solidFill>
                  <a:srgbClr val="000000"/>
                </a:solidFill>
                <a:latin typeface="Arial"/>
                <a:ea typeface="Arial"/>
              </a:rPr>
              <a:t>9</a:t>
            </a:fld>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855</Words>
  <Application>Microsoft Macintosh PowerPoint</Application>
  <PresentationFormat>Présentation à l'écran (16:9)</PresentationFormat>
  <Paragraphs>119</Paragraphs>
  <Slides>22</Slides>
  <Notes>22</Notes>
  <HiddenSlides>0</HiddenSlides>
  <MMClips>4</MMClips>
  <ScaleCrop>false</ScaleCrop>
  <HeadingPairs>
    <vt:vector size="4" baseType="variant">
      <vt:variant>
        <vt:lpstr>Thème</vt:lpstr>
      </vt:variant>
      <vt:variant>
        <vt:i4>2</vt:i4>
      </vt:variant>
      <vt:variant>
        <vt:lpstr>Titres des diapositives</vt:lpstr>
      </vt:variant>
      <vt:variant>
        <vt:i4>22</vt:i4>
      </vt:variant>
    </vt:vector>
  </HeadingPairs>
  <TitlesOfParts>
    <vt:vector size="24" baseType="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Example: Macrophage Migration</vt:lpstr>
      <vt:lpstr>Further Directions</vt:lpstr>
      <vt:lpstr>Conclusions</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antoine messager</cp:lastModifiedBy>
  <cp:revision>24</cp:revision>
  <dcterms:modified xsi:type="dcterms:W3CDTF">2015-03-29T17:57:40Z</dcterms:modified>
</cp:coreProperties>
</file>